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83" r:id="rId6"/>
    <p:sldId id="260" r:id="rId7"/>
    <p:sldId id="261" r:id="rId8"/>
    <p:sldId id="262" r:id="rId9"/>
    <p:sldId id="263" r:id="rId10"/>
    <p:sldId id="288" r:id="rId11"/>
    <p:sldId id="264" r:id="rId12"/>
    <p:sldId id="285" r:id="rId13"/>
    <p:sldId id="289" r:id="rId14"/>
    <p:sldId id="290" r:id="rId15"/>
    <p:sldId id="293" r:id="rId16"/>
    <p:sldId id="308" r:id="rId17"/>
    <p:sldId id="324" r:id="rId18"/>
    <p:sldId id="294" r:id="rId19"/>
    <p:sldId id="267" r:id="rId20"/>
    <p:sldId id="295" r:id="rId21"/>
    <p:sldId id="296" r:id="rId22"/>
    <p:sldId id="297" r:id="rId23"/>
    <p:sldId id="298" r:id="rId24"/>
    <p:sldId id="299" r:id="rId25"/>
    <p:sldId id="269" r:id="rId26"/>
    <p:sldId id="300" r:id="rId27"/>
    <p:sldId id="306" r:id="rId28"/>
    <p:sldId id="307" r:id="rId29"/>
    <p:sldId id="271" r:id="rId30"/>
    <p:sldId id="309" r:id="rId31"/>
    <p:sldId id="310" r:id="rId32"/>
    <p:sldId id="301" r:id="rId33"/>
    <p:sldId id="302" r:id="rId34"/>
    <p:sldId id="303" r:id="rId35"/>
    <p:sldId id="304" r:id="rId36"/>
    <p:sldId id="311" r:id="rId37"/>
    <p:sldId id="312" r:id="rId38"/>
    <p:sldId id="313" r:id="rId39"/>
    <p:sldId id="323" r:id="rId40"/>
    <p:sldId id="314" r:id="rId41"/>
    <p:sldId id="315" r:id="rId42"/>
    <p:sldId id="316" r:id="rId43"/>
    <p:sldId id="317" r:id="rId44"/>
    <p:sldId id="278" r:id="rId45"/>
    <p:sldId id="318" r:id="rId46"/>
    <p:sldId id="319" r:id="rId47"/>
    <p:sldId id="320" r:id="rId48"/>
    <p:sldId id="321" r:id="rId49"/>
    <p:sldId id="322" r:id="rId50"/>
    <p:sldId id="284" r:id="rId51"/>
    <p:sldId id="280" r:id="rId52"/>
    <p:sldId id="291" r:id="rId53"/>
    <p:sldId id="281" r:id="rId54"/>
    <p:sldId id="292" r:id="rId55"/>
    <p:sldId id="305" r:id="rId56"/>
    <p:sldId id="326" r:id="rId57"/>
    <p:sldId id="327" r:id="rId58"/>
    <p:sldId id="328" r:id="rId59"/>
    <p:sldId id="329" r:id="rId60"/>
    <p:sldId id="330" r:id="rId61"/>
    <p:sldId id="331" r:id="rId62"/>
    <p:sldId id="332" r:id="rId6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20.08.2021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20.08.2021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20.08.2021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20.08.2021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20.08.2021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20.08.2021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20.08.2021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20.08.2021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20.08.2021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20.08.2021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20.08.2021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20.08.2021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hyperlink" Target="http://ru.wikipedia.org/wiki/%D0%9B%D0%B5%D0%BF%D1%82%D0%B8%D0%BD" TargetMode="External"/><Relationship Id="rId7" Type="http://schemas.openxmlformats.org/officeDocument/2006/relationships/hyperlink" Target="http://ru.wikipedia.org/wiki/%D0%91%D1%80%D0%B0%D0%B4%D0%B8%D0%BA%D0%B8%D0%BD%D0%B8%D0%BD" TargetMode="External"/><Relationship Id="rId2" Type="http://schemas.openxmlformats.org/officeDocument/2006/relationships/hyperlink" Target="http://ru.wikipedia.org/wiki/%D0%9A%D0%B0%D0%BB%D1%8C%D1%86%D0%B8%D1%82%D0%BE%D0%BD%D0%B8%D0%BD" TargetMode="External"/><Relationship Id="rId1" Type="http://schemas.openxmlformats.org/officeDocument/2006/relationships/slideLayout" Target="../slideLayouts/slideLayout2.xml"/><Relationship Id="rId6" Type="http://schemas.openxmlformats.org/officeDocument/2006/relationships/hyperlink" Target="http://ru.wikipedia.org/wiki/%D0%A1%D0%B5%D1%80%D0%BE%D1%82%D0%BE%D0%BD%D0%B8%D0%BD" TargetMode="External"/><Relationship Id="rId5" Type="http://schemas.openxmlformats.org/officeDocument/2006/relationships/hyperlink" Target="http://ru.wikipedia.org/wiki/%D0%93%D0%B8%D1%81%D1%82%D0%B0%D0%BC%D0%B8%D0%BD" TargetMode="External"/><Relationship Id="rId4" Type="http://schemas.openxmlformats.org/officeDocument/2006/relationships/hyperlink" Target="http://ru.wikipedia.org/wiki/%D0%AD%D0%B9%D0%BA%D0%BE%D0%B7%D0%B0%D0%BD%D0%BE%D0%B8%D0%B4%D1%8B"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www.myshared.ru/slide/935629/" TargetMode="External"/><Relationship Id="rId2" Type="http://schemas.openxmlformats.org/officeDocument/2006/relationships/hyperlink" Target="http://stud24.ru/medicine/jendokrindk-zhjen-patofiziologiyasy/481231-1835622-page1.html" TargetMode="External"/><Relationship Id="rId1" Type="http://schemas.openxmlformats.org/officeDocument/2006/relationships/slideLayout" Target="../slideLayouts/slideLayout2.xml"/><Relationship Id="rId4" Type="http://schemas.openxmlformats.org/officeDocument/2006/relationships/hyperlink" Target="http://www.it-med.ru/"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www.meduniver.com/" TargetMode="External"/><Relationship Id="rId2" Type="http://schemas.openxmlformats.org/officeDocument/2006/relationships/hyperlink" Target="http://www.wikipedia.ru/" TargetMode="External"/><Relationship Id="rId1" Type="http://schemas.openxmlformats.org/officeDocument/2006/relationships/slideLayout" Target="../slideLayouts/slideLayout2.xml"/><Relationship Id="rId4" Type="http://schemas.openxmlformats.org/officeDocument/2006/relationships/hyperlink" Target="http://www.morphology.dp.ua/" TargetMode="External"/></Relationships>
</file>

<file path=ppt/slides/_rels/slide5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31640" y="260648"/>
            <a:ext cx="7560840" cy="6120679"/>
          </a:xfrm>
        </p:spPr>
        <p:txBody>
          <a:bodyPr>
            <a:noAutofit/>
          </a:bodyPr>
          <a:lstStyle/>
          <a:p>
            <a:pPr>
              <a:defRPr/>
            </a:pPr>
            <a:r>
              <a:rPr lang="kk-KZ" sz="2400" smtClean="0">
                <a:cs typeface="Times New Roman" charset="0"/>
              </a:rPr>
              <a:t/>
            </a:r>
            <a:br>
              <a:rPr lang="kk-KZ" sz="2400" smtClean="0">
                <a:cs typeface="Times New Roman" charset="0"/>
              </a:rPr>
            </a:br>
            <a:r>
              <a:rPr lang="kk-KZ" sz="2400" dirty="0">
                <a:cs typeface="Times New Roman" charset="0"/>
              </a:rPr>
              <a:t/>
            </a:r>
            <a:br>
              <a:rPr lang="kk-KZ" sz="2400" dirty="0">
                <a:cs typeface="Times New Roman" charset="0"/>
              </a:rPr>
            </a:br>
            <a:r>
              <a:rPr lang="kk-KZ" sz="2400" dirty="0">
                <a:cs typeface="Times New Roman" charset="0"/>
              </a:rPr>
              <a:t/>
            </a:r>
            <a:br>
              <a:rPr lang="kk-KZ" sz="2400" dirty="0">
                <a:cs typeface="Times New Roman" charset="0"/>
              </a:rPr>
            </a:br>
            <a:r>
              <a:rPr lang="kk-KZ" sz="2400" dirty="0">
                <a:cs typeface="Times New Roman" charset="0"/>
              </a:rPr>
              <a:t/>
            </a:r>
            <a:br>
              <a:rPr lang="kk-KZ" sz="2400" dirty="0">
                <a:cs typeface="Times New Roman" charset="0"/>
              </a:rPr>
            </a:br>
            <a:r>
              <a:rPr lang="kk-KZ" sz="2400" dirty="0" smtClean="0">
                <a:cs typeface="Times New Roman" charset="0"/>
              </a:rPr>
              <a:t/>
            </a:r>
            <a:br>
              <a:rPr lang="kk-KZ" sz="2400" dirty="0" smtClean="0">
                <a:cs typeface="Times New Roman" charset="0"/>
              </a:rPr>
            </a:br>
            <a:r>
              <a:rPr lang="kk-KZ" sz="2400" dirty="0">
                <a:cs typeface="Times New Roman" charset="0"/>
              </a:rPr>
              <a:t/>
            </a:r>
            <a:br>
              <a:rPr lang="kk-KZ" sz="2400" dirty="0">
                <a:cs typeface="Times New Roman" charset="0"/>
              </a:rPr>
            </a:br>
            <a:r>
              <a:rPr lang="kk-KZ" sz="2400" dirty="0" smtClean="0">
                <a:cs typeface="Times New Roman" charset="0"/>
              </a:rPr>
              <a:t/>
            </a:r>
            <a:br>
              <a:rPr lang="kk-KZ" sz="2400" dirty="0" smtClean="0">
                <a:cs typeface="Times New Roman" charset="0"/>
              </a:rPr>
            </a:br>
            <a:r>
              <a:rPr lang="kk-KZ" sz="2400" dirty="0" smtClean="0">
                <a:cs typeface="Times New Roman" charset="0"/>
              </a:rPr>
              <a:t/>
            </a:r>
            <a:br>
              <a:rPr lang="kk-KZ" sz="2400" dirty="0" smtClean="0">
                <a:cs typeface="Times New Roman" charset="0"/>
              </a:rPr>
            </a:br>
            <a:r>
              <a:rPr lang="kk-KZ" sz="2400" dirty="0">
                <a:cs typeface="Times New Roman" charset="0"/>
              </a:rPr>
              <a:t/>
            </a:r>
            <a:br>
              <a:rPr lang="kk-KZ" sz="2400" dirty="0">
                <a:cs typeface="Times New Roman" charset="0"/>
              </a:rPr>
            </a:br>
            <a:r>
              <a:rPr lang="kk-KZ" sz="2400" dirty="0">
                <a:cs typeface="Times New Roman" charset="0"/>
              </a:rPr>
              <a:t/>
            </a:r>
            <a:br>
              <a:rPr lang="kk-KZ" sz="2400" dirty="0">
                <a:cs typeface="Times New Roman" charset="0"/>
              </a:rPr>
            </a:br>
            <a:r>
              <a:rPr lang="kk-KZ" sz="2400" dirty="0">
                <a:cs typeface="Times New Roman" charset="0"/>
              </a:rPr>
              <a:t/>
            </a:r>
            <a:br>
              <a:rPr lang="kk-KZ" sz="2400" dirty="0">
                <a:cs typeface="Times New Roman" charset="0"/>
              </a:rPr>
            </a:br>
            <a:r>
              <a:rPr lang="kk-KZ" sz="2400" dirty="0">
                <a:cs typeface="Times New Roman" charset="0"/>
              </a:rPr>
              <a:t>                       </a:t>
            </a:r>
            <a:br>
              <a:rPr lang="kk-KZ" sz="2400" dirty="0">
                <a:cs typeface="Times New Roman" charset="0"/>
              </a:rPr>
            </a:br>
            <a:r>
              <a:rPr lang="kk-KZ" sz="2400" dirty="0" smtClean="0">
                <a:cs typeface="Times New Roman" charset="0"/>
              </a:rPr>
              <a:t/>
            </a:r>
            <a:br>
              <a:rPr lang="kk-KZ" sz="2400" dirty="0" smtClean="0">
                <a:cs typeface="Times New Roman" charset="0"/>
              </a:rPr>
            </a:br>
            <a:r>
              <a:rPr lang="kk-KZ" sz="2400" dirty="0" smtClean="0">
                <a:cs typeface="Times New Roman" charset="0"/>
              </a:rPr>
              <a:t>                                 </a:t>
            </a:r>
            <a:r>
              <a:rPr lang="kk-KZ" sz="2400" dirty="0">
                <a:cs typeface="Times New Roman" charset="0"/>
              </a:rPr>
              <a:t/>
            </a:r>
            <a:br>
              <a:rPr lang="kk-KZ" sz="2400" dirty="0">
                <a:cs typeface="Times New Roman" charset="0"/>
              </a:rPr>
            </a:br>
            <a:endParaRPr lang="ru-RU" sz="2400" dirty="0"/>
          </a:p>
        </p:txBody>
      </p:sp>
      <p:sp>
        <p:nvSpPr>
          <p:cNvPr id="3" name="Подзаголовок 2"/>
          <p:cNvSpPr>
            <a:spLocks noGrp="1"/>
          </p:cNvSpPr>
          <p:nvPr>
            <p:ph type="subTitle" idx="1"/>
          </p:nvPr>
        </p:nvSpPr>
        <p:spPr>
          <a:xfrm>
            <a:off x="1691680" y="3101057"/>
            <a:ext cx="6616824" cy="1440160"/>
          </a:xfrm>
        </p:spPr>
        <p:txBody>
          <a:bodyPr>
            <a:normAutofit fontScale="925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kk-KZ"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ЛЕКЦИЯ -5 Эндокринді жүйе</a:t>
            </a:r>
            <a:endParaRPr lang="ru-RU"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1362263"/>
            <a:ext cx="3100415" cy="1874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86897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Овал 9"/>
          <p:cNvSpPr/>
          <p:nvPr/>
        </p:nvSpPr>
        <p:spPr>
          <a:xfrm>
            <a:off x="2357422" y="428604"/>
            <a:ext cx="3571900" cy="1285884"/>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k-KZ"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Бездер</a:t>
            </a:r>
            <a:endParaRPr lang="ru-RU"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11" name="Скругленный прямоугольник 10"/>
          <p:cNvSpPr/>
          <p:nvPr/>
        </p:nvSpPr>
        <p:spPr>
          <a:xfrm>
            <a:off x="0" y="2214554"/>
            <a:ext cx="2857520" cy="107157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k-KZ"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Сыртқы</a:t>
            </a:r>
            <a:r>
              <a:rPr lang="kk-KZ"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2" name="Скругленный прямоугольник 11"/>
          <p:cNvSpPr/>
          <p:nvPr/>
        </p:nvSpPr>
        <p:spPr>
          <a:xfrm>
            <a:off x="3000364" y="2928934"/>
            <a:ext cx="2857520" cy="107157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k-KZ"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Аралас</a:t>
            </a:r>
            <a:r>
              <a:rPr lang="kk-KZ"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Скругленный прямоугольник 12"/>
          <p:cNvSpPr/>
          <p:nvPr/>
        </p:nvSpPr>
        <p:spPr>
          <a:xfrm>
            <a:off x="6072198" y="2214554"/>
            <a:ext cx="2857520" cy="114300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k-KZ"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Ішкі секреция</a:t>
            </a:r>
            <a:endParaRPr lang="ru-RU"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14" name="Стрелка вниз 13"/>
          <p:cNvSpPr/>
          <p:nvPr/>
        </p:nvSpPr>
        <p:spPr>
          <a:xfrm rot="2924333">
            <a:off x="1933809" y="1303536"/>
            <a:ext cx="500066" cy="1000132"/>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p>
        </p:txBody>
      </p:sp>
      <p:sp>
        <p:nvSpPr>
          <p:cNvPr id="15" name="Стрелка вниз 14"/>
          <p:cNvSpPr/>
          <p:nvPr/>
        </p:nvSpPr>
        <p:spPr>
          <a:xfrm>
            <a:off x="4071934" y="1857364"/>
            <a:ext cx="500066" cy="1000132"/>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p>
        </p:txBody>
      </p:sp>
      <p:sp>
        <p:nvSpPr>
          <p:cNvPr id="16" name="Стрелка вниз 15"/>
          <p:cNvSpPr/>
          <p:nvPr/>
        </p:nvSpPr>
        <p:spPr>
          <a:xfrm rot="18931323">
            <a:off x="5922304" y="1317784"/>
            <a:ext cx="500066" cy="1000132"/>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p>
        </p:txBody>
      </p:sp>
      <p:sp>
        <p:nvSpPr>
          <p:cNvPr id="17" name="Скругленный прямоугольник 16"/>
          <p:cNvSpPr/>
          <p:nvPr/>
        </p:nvSpPr>
        <p:spPr>
          <a:xfrm>
            <a:off x="0" y="3643314"/>
            <a:ext cx="2714612" cy="2357454"/>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kk-KZ" sz="2800" b="1" dirty="0" smtClean="0">
                <a:solidFill>
                  <a:schemeClr val="tx1"/>
                </a:solidFill>
                <a:latin typeface="Times New Roman" pitchFamily="18" charset="0"/>
                <a:cs typeface="Times New Roman" pitchFamily="18" charset="0"/>
              </a:rPr>
              <a:t>Тер, жас, сілекей, сүт, бауыр бездері</a:t>
            </a:r>
            <a:endParaRPr lang="ru-RU" sz="2800" b="1" dirty="0">
              <a:solidFill>
                <a:schemeClr val="tx1"/>
              </a:solidFill>
              <a:latin typeface="Times New Roman" pitchFamily="18" charset="0"/>
              <a:cs typeface="Times New Roman" pitchFamily="18" charset="0"/>
            </a:endParaRPr>
          </a:p>
        </p:txBody>
      </p:sp>
      <p:sp>
        <p:nvSpPr>
          <p:cNvPr id="18" name="Скругленный прямоугольник 17"/>
          <p:cNvSpPr/>
          <p:nvPr/>
        </p:nvSpPr>
        <p:spPr>
          <a:xfrm>
            <a:off x="3000364" y="4286256"/>
            <a:ext cx="2714612" cy="178595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kk-KZ" sz="2800" b="1" dirty="0" smtClean="0">
                <a:solidFill>
                  <a:schemeClr val="tx1"/>
                </a:solidFill>
                <a:latin typeface="Times New Roman" pitchFamily="18" charset="0"/>
                <a:cs typeface="Times New Roman" pitchFamily="18" charset="0"/>
              </a:rPr>
              <a:t>Ұйқы, жыныс бездері</a:t>
            </a:r>
            <a:endParaRPr lang="ru-RU" sz="2800" b="1" dirty="0">
              <a:solidFill>
                <a:schemeClr val="tx1"/>
              </a:solidFill>
              <a:latin typeface="Times New Roman" pitchFamily="18" charset="0"/>
              <a:cs typeface="Times New Roman" pitchFamily="18" charset="0"/>
            </a:endParaRPr>
          </a:p>
        </p:txBody>
      </p:sp>
      <p:sp>
        <p:nvSpPr>
          <p:cNvPr id="19" name="Скругленный прямоугольник 18"/>
          <p:cNvSpPr/>
          <p:nvPr/>
        </p:nvSpPr>
        <p:spPr>
          <a:xfrm>
            <a:off x="5929322" y="3500438"/>
            <a:ext cx="3214678" cy="292895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r>
              <a:rPr lang="kk-KZ" sz="2800" b="1" dirty="0" smtClean="0">
                <a:solidFill>
                  <a:schemeClr val="tx1"/>
                </a:solidFill>
                <a:latin typeface="Times New Roman" pitchFamily="18" charset="0"/>
                <a:cs typeface="Times New Roman" pitchFamily="18" charset="0"/>
              </a:rPr>
              <a:t>Гипофиз, қалқанша безі, қалқанша маңы, айырша(тимус), эпифиз, бүйрек үсті</a:t>
            </a:r>
            <a:endParaRPr lang="ru-RU" sz="2800" b="1" dirty="0">
              <a:solidFill>
                <a:schemeClr val="tx1"/>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35696" y="274638"/>
            <a:ext cx="6851104" cy="634082"/>
          </a:xfrm>
        </p:spPr>
        <p:txBody>
          <a:bodyPr>
            <a:normAutofit/>
          </a:bodyPr>
          <a:lstStyle/>
          <a:p>
            <a:r>
              <a:rPr lang="kk-KZ" altLang="ru-RU" sz="2800" dirty="0">
                <a:effectLst>
                  <a:outerShdw blurRad="38100" dist="38100" dir="2700000" algn="tl">
                    <a:srgbClr val="000000">
                      <a:alpha val="43137"/>
                    </a:srgbClr>
                  </a:outerShdw>
                </a:effectLst>
                <a:latin typeface="Times New Roman" pitchFamily="18" charset="0"/>
                <a:cs typeface="Times New Roman" pitchFamily="18" charset="0"/>
              </a:rPr>
              <a:t>Ішкі секреция жүйесін 4 топқа бөлеміз:</a:t>
            </a:r>
            <a:endParaRPr lang="ru-RU" sz="2800" dirty="0">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1907704" y="1124744"/>
            <a:ext cx="6779096" cy="4752529"/>
          </a:xfrm>
        </p:spPr>
        <p:txBody>
          <a:bodyPr>
            <a:normAutofit fontScale="62500" lnSpcReduction="20000"/>
          </a:bodyPr>
          <a:lstStyle/>
          <a:p>
            <a:pPr marL="274320" indent="-274320">
              <a:buClr>
                <a:schemeClr val="accent3"/>
              </a:buClr>
              <a:buFont typeface="Wingdings 2"/>
              <a:buChar char=""/>
              <a:defRPr/>
            </a:pPr>
            <a:r>
              <a:rPr lang="kk-KZ" b="1" dirty="0">
                <a:latin typeface="Times New Roman" panose="02020603050405020304" pitchFamily="18" charset="0"/>
                <a:cs typeface="Times New Roman" panose="02020603050405020304" pitchFamily="18" charset="0"/>
              </a:rPr>
              <a:t>Орталық реттеуші құрылымдар:</a:t>
            </a:r>
          </a:p>
          <a:p>
            <a:pPr marL="274320" indent="-274320">
              <a:buClr>
                <a:schemeClr val="accent3"/>
              </a:buClr>
              <a:buNone/>
              <a:defRPr/>
            </a:pPr>
            <a:r>
              <a:rPr lang="kk-KZ" dirty="0">
                <a:latin typeface="Times New Roman" panose="02020603050405020304" pitchFamily="18" charset="0"/>
                <a:cs typeface="Times New Roman" panose="02020603050405020304" pitchFamily="18" charset="0"/>
              </a:rPr>
              <a:t>-Гипаталамус</a:t>
            </a:r>
          </a:p>
          <a:p>
            <a:pPr marL="274320" indent="-274320">
              <a:buClr>
                <a:schemeClr val="accent3"/>
              </a:buClr>
              <a:buNone/>
              <a:defRPr/>
            </a:pPr>
            <a:r>
              <a:rPr lang="kk-KZ" dirty="0">
                <a:latin typeface="Times New Roman" panose="02020603050405020304" pitchFamily="18" charset="0"/>
                <a:cs typeface="Times New Roman" panose="02020603050405020304" pitchFamily="18" charset="0"/>
              </a:rPr>
              <a:t>-Гипофиз</a:t>
            </a:r>
          </a:p>
          <a:p>
            <a:pPr marL="274320" indent="-274320">
              <a:buClr>
                <a:schemeClr val="accent3"/>
              </a:buClr>
              <a:buNone/>
              <a:defRPr/>
            </a:pPr>
            <a:r>
              <a:rPr lang="kk-KZ" dirty="0">
                <a:latin typeface="Times New Roman" panose="02020603050405020304" pitchFamily="18" charset="0"/>
                <a:cs typeface="Times New Roman" panose="02020603050405020304" pitchFamily="18" charset="0"/>
              </a:rPr>
              <a:t>-Эпифиз</a:t>
            </a:r>
          </a:p>
          <a:p>
            <a:pPr marL="274320" indent="-274320">
              <a:buClr>
                <a:schemeClr val="accent3"/>
              </a:buClr>
              <a:buFont typeface="Wingdings 2"/>
              <a:buChar char=""/>
              <a:defRPr/>
            </a:pPr>
            <a:r>
              <a:rPr lang="kk-KZ" b="1" dirty="0">
                <a:latin typeface="Times New Roman" panose="02020603050405020304" pitchFamily="18" charset="0"/>
                <a:cs typeface="Times New Roman" panose="02020603050405020304" pitchFamily="18" charset="0"/>
              </a:rPr>
              <a:t>Шеткері эндокриндік бездер:</a:t>
            </a:r>
          </a:p>
          <a:p>
            <a:pPr marL="274320" indent="-274320">
              <a:buClr>
                <a:schemeClr val="accent3"/>
              </a:buClr>
              <a:buNone/>
              <a:defRPr/>
            </a:pPr>
            <a:r>
              <a:rPr lang="kk-KZ" dirty="0">
                <a:latin typeface="Times New Roman" panose="02020603050405020304" pitchFamily="18" charset="0"/>
                <a:cs typeface="Times New Roman" panose="02020603050405020304" pitchFamily="18" charset="0"/>
              </a:rPr>
              <a:t>-қалқанша без</a:t>
            </a:r>
          </a:p>
          <a:p>
            <a:pPr marL="274320" indent="-274320">
              <a:buClr>
                <a:schemeClr val="accent3"/>
              </a:buClr>
              <a:buNone/>
              <a:defRPr/>
            </a:pPr>
            <a:r>
              <a:rPr lang="kk-KZ" dirty="0">
                <a:latin typeface="Times New Roman" panose="02020603050405020304" pitchFamily="18" charset="0"/>
                <a:cs typeface="Times New Roman" panose="02020603050405020304" pitchFamily="18" charset="0"/>
              </a:rPr>
              <a:t>-қаланша маңы без</a:t>
            </a:r>
          </a:p>
          <a:p>
            <a:pPr marL="274320" indent="-274320">
              <a:buClr>
                <a:schemeClr val="accent3"/>
              </a:buClr>
              <a:buNone/>
              <a:defRPr/>
            </a:pPr>
            <a:r>
              <a:rPr lang="kk-KZ" dirty="0">
                <a:latin typeface="Times New Roman" panose="02020603050405020304" pitchFamily="18" charset="0"/>
                <a:cs typeface="Times New Roman" panose="02020603050405020304" pitchFamily="18" charset="0"/>
              </a:rPr>
              <a:t>-бүйрек үсті без</a:t>
            </a:r>
          </a:p>
          <a:p>
            <a:pPr marL="274320" indent="-274320">
              <a:buClr>
                <a:schemeClr val="accent3"/>
              </a:buClr>
              <a:buFont typeface="Wingdings 2"/>
              <a:buChar char=""/>
              <a:defRPr/>
            </a:pPr>
            <a:r>
              <a:rPr lang="kk-KZ" b="1" dirty="0">
                <a:latin typeface="Times New Roman" panose="02020603050405020304" pitchFamily="18" charset="0"/>
                <a:cs typeface="Times New Roman" panose="02020603050405020304" pitchFamily="18" charset="0"/>
              </a:rPr>
              <a:t>Аралас бездер:</a:t>
            </a:r>
          </a:p>
          <a:p>
            <a:pPr marL="274320" indent="-274320">
              <a:buClr>
                <a:schemeClr val="accent3"/>
              </a:buClr>
              <a:buNone/>
              <a:defRPr/>
            </a:pPr>
            <a:r>
              <a:rPr lang="kk-KZ" dirty="0">
                <a:latin typeface="Times New Roman" panose="02020603050405020304" pitchFamily="18" charset="0"/>
                <a:cs typeface="Times New Roman" panose="02020603050405020304" pitchFamily="18" charset="0"/>
              </a:rPr>
              <a:t>-ұйқы без</a:t>
            </a:r>
          </a:p>
          <a:p>
            <a:pPr marL="274320" indent="-274320">
              <a:buClr>
                <a:schemeClr val="accent3"/>
              </a:buClr>
              <a:buNone/>
              <a:defRPr/>
            </a:pPr>
            <a:r>
              <a:rPr lang="kk-KZ" dirty="0">
                <a:latin typeface="Times New Roman" panose="02020603050405020304" pitchFamily="18" charset="0"/>
                <a:cs typeface="Times New Roman" panose="02020603050405020304" pitchFamily="18" charset="0"/>
              </a:rPr>
              <a:t>-гонадалар</a:t>
            </a:r>
          </a:p>
          <a:p>
            <a:pPr marL="274320" indent="-274320">
              <a:buClr>
                <a:schemeClr val="accent3"/>
              </a:buClr>
              <a:buNone/>
              <a:defRPr/>
            </a:pPr>
            <a:r>
              <a:rPr lang="kk-KZ" dirty="0">
                <a:latin typeface="Times New Roman" panose="02020603050405020304" pitchFamily="18" charset="0"/>
                <a:cs typeface="Times New Roman" panose="02020603050405020304" pitchFamily="18" charset="0"/>
              </a:rPr>
              <a:t>-плацента</a:t>
            </a:r>
          </a:p>
          <a:p>
            <a:pPr marL="274320" indent="-274320">
              <a:buClr>
                <a:schemeClr val="accent3"/>
              </a:buClr>
              <a:buFont typeface="Wingdings 2"/>
              <a:buChar char=""/>
              <a:defRPr/>
            </a:pPr>
            <a:r>
              <a:rPr lang="kk-KZ" b="1" dirty="0">
                <a:latin typeface="Times New Roman" panose="02020603050405020304" pitchFamily="18" charset="0"/>
                <a:cs typeface="Times New Roman" panose="02020603050405020304" pitchFamily="18" charset="0"/>
              </a:rPr>
              <a:t>Жекелеген гормон бөлуші жасушалар</a:t>
            </a:r>
            <a:r>
              <a:rPr lang="kk-KZ" dirty="0">
                <a:latin typeface="Times New Roman" panose="02020603050405020304" pitchFamily="18" charset="0"/>
                <a:cs typeface="Times New Roman" panose="02020603050405020304" pitchFamily="18" charset="0"/>
              </a:rPr>
              <a:t>:</a:t>
            </a:r>
          </a:p>
          <a:p>
            <a:pPr marL="274320" indent="-274320">
              <a:buClr>
                <a:schemeClr val="accent3"/>
              </a:buClr>
              <a:buNone/>
              <a:defRPr/>
            </a:pPr>
            <a:r>
              <a:rPr lang="kk-KZ" dirty="0">
                <a:latin typeface="Times New Roman" panose="02020603050405020304" pitchFamily="18" charset="0"/>
                <a:cs typeface="Times New Roman" panose="02020603050405020304" pitchFamily="18" charset="0"/>
              </a:rPr>
              <a:t>-Нейроэндокриндік</a:t>
            </a:r>
            <a:r>
              <a:rPr lang="ru-RU" dirty="0">
                <a:latin typeface="Times New Roman" panose="02020603050405020304" pitchFamily="18" charset="0"/>
                <a:cs typeface="Times New Roman" panose="02020603050405020304" pitchFamily="18" charset="0"/>
              </a:rPr>
              <a:t>(</a:t>
            </a:r>
            <a:r>
              <a:rPr lang="kk-KZ" dirty="0">
                <a:latin typeface="Times New Roman" panose="02020603050405020304" pitchFamily="18" charset="0"/>
                <a:cs typeface="Times New Roman" panose="02020603050405020304" pitchFamily="18" charset="0"/>
              </a:rPr>
              <a:t>АПУД жүйе</a:t>
            </a:r>
            <a:r>
              <a:rPr lang="ru-RU" dirty="0">
                <a:latin typeface="Times New Roman" panose="02020603050405020304" pitchFamily="18" charset="0"/>
                <a:cs typeface="Times New Roman" panose="02020603050405020304" pitchFamily="18" charset="0"/>
              </a:rPr>
              <a:t>)</a:t>
            </a:r>
            <a:endParaRPr lang="kk-KZ" dirty="0">
              <a:latin typeface="Times New Roman" panose="02020603050405020304" pitchFamily="18" charset="0"/>
              <a:cs typeface="Times New Roman" panose="02020603050405020304" pitchFamily="18" charset="0"/>
            </a:endParaRPr>
          </a:p>
          <a:p>
            <a:pPr marL="274320" indent="-274320">
              <a:buClr>
                <a:schemeClr val="accent3"/>
              </a:buClr>
              <a:buNone/>
              <a:defRPr/>
            </a:pPr>
            <a:r>
              <a:rPr lang="kk-KZ" dirty="0">
                <a:latin typeface="Times New Roman" panose="02020603050405020304" pitchFamily="18" charset="0"/>
                <a:cs typeface="Times New Roman" panose="02020603050405020304" pitchFamily="18" charset="0"/>
              </a:rPr>
              <a:t>-жүйкелік емес эндокриноциттер</a:t>
            </a:r>
            <a:endParaRPr lang="ru-RU" dirty="0">
              <a:latin typeface="Times New Roman" panose="02020603050405020304" pitchFamily="18" charset="0"/>
              <a:cs typeface="Times New Roman" panose="02020603050405020304" pitchFamily="18" charset="0"/>
            </a:endParaRPr>
          </a:p>
          <a:p>
            <a:pPr marL="0" indent="0">
              <a:buNone/>
            </a:pPr>
            <a:endParaRPr lang="ru-RU"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8701" y="1027553"/>
            <a:ext cx="2437194" cy="1393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2510958"/>
            <a:ext cx="2517824" cy="1678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3968" y="3140968"/>
            <a:ext cx="2433836" cy="1655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9231" y="5085184"/>
            <a:ext cx="2763391" cy="153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26087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357188"/>
            <a:ext cx="8229600" cy="5967412"/>
          </a:xfrm>
        </p:spPr>
        <p:txBody>
          <a:bodyPr>
            <a:normAutofit lnSpcReduction="10000"/>
          </a:bodyPr>
          <a:lstStyle/>
          <a:p>
            <a:pPr algn="ctr" eaLnBrk="1" hangingPunct="1">
              <a:lnSpc>
                <a:spcPct val="80000"/>
              </a:lnSpc>
              <a:buFont typeface="Wingdings 2" pitchFamily="18" charset="2"/>
              <a:buNone/>
            </a:pPr>
            <a:r>
              <a:rPr lang="kk-KZ" b="1" i="1" smtClean="0">
                <a:solidFill>
                  <a:srgbClr val="FF0000"/>
                </a:solidFill>
                <a:effectLst>
                  <a:outerShdw blurRad="38100" dist="38100" dir="2700000" algn="tl">
                    <a:srgbClr val="000000"/>
                  </a:outerShdw>
                </a:effectLst>
                <a:latin typeface="Times New Roman" pitchFamily="18" charset="0"/>
                <a:cs typeface="Times New Roman" pitchFamily="18" charset="0"/>
              </a:rPr>
              <a:t>Басқа да гормон өндіруші тіндер мен шашыраңқы эндокринді клеткалар</a:t>
            </a:r>
          </a:p>
          <a:p>
            <a:pPr algn="ctr" eaLnBrk="1" hangingPunct="1">
              <a:lnSpc>
                <a:spcPct val="80000"/>
              </a:lnSpc>
              <a:buFont typeface="Wingdings 2" pitchFamily="18" charset="2"/>
              <a:buNone/>
            </a:pPr>
            <a:endParaRPr lang="ru-RU" b="1" i="1" smtClean="0">
              <a:solidFill>
                <a:srgbClr val="FF0000"/>
              </a:solidFill>
              <a:effectLst>
                <a:outerShdw blurRad="38100" dist="38100" dir="2700000" algn="tl">
                  <a:srgbClr val="000000"/>
                </a:outerShdw>
              </a:effectLst>
              <a:latin typeface="Times New Roman" pitchFamily="18" charset="0"/>
              <a:cs typeface="Times New Roman" pitchFamily="18" charset="0"/>
            </a:endParaRPr>
          </a:p>
          <a:p>
            <a:pPr algn="ctr" eaLnBrk="1" hangingPunct="1">
              <a:lnSpc>
                <a:spcPct val="80000"/>
              </a:lnSpc>
            </a:pPr>
            <a:r>
              <a:rPr lang="ru-RU" sz="2400" b="1" smtClean="0">
                <a:latin typeface="Times New Roman" pitchFamily="18" charset="0"/>
                <a:cs typeface="Times New Roman" pitchFamily="18" charset="0"/>
              </a:rPr>
              <a:t>Қалқанша безінің с-клеткалары:</a:t>
            </a:r>
            <a:endParaRPr lang="ru-RU" sz="2000" b="1" smtClean="0">
              <a:latin typeface="Times New Roman" pitchFamily="18" charset="0"/>
              <a:cs typeface="Times New Roman" pitchFamily="18" charset="0"/>
            </a:endParaRPr>
          </a:p>
          <a:p>
            <a:pPr lvl="1" algn="ctr" eaLnBrk="1" hangingPunct="1">
              <a:lnSpc>
                <a:spcPct val="80000"/>
              </a:lnSpc>
            </a:pPr>
            <a:r>
              <a:rPr lang="ru-RU" sz="2000" smtClean="0">
                <a:solidFill>
                  <a:srgbClr val="FFC000"/>
                </a:solidFill>
                <a:latin typeface="Times New Roman" pitchFamily="18" charset="0"/>
                <a:cs typeface="Times New Roman" pitchFamily="18" charset="0"/>
                <a:hlinkClick r:id="rId2" tooltip="Кальцитонин"/>
              </a:rPr>
              <a:t>Кальцитонин</a:t>
            </a:r>
            <a:r>
              <a:rPr lang="ru-RU" sz="2000" smtClean="0">
                <a:solidFill>
                  <a:srgbClr val="FFC000"/>
                </a:solidFill>
                <a:latin typeface="Times New Roman" pitchFamily="18" charset="0"/>
                <a:cs typeface="Times New Roman" pitchFamily="18" charset="0"/>
              </a:rPr>
              <a:t>;</a:t>
            </a:r>
            <a:endParaRPr lang="ru-RU" sz="1700" smtClean="0">
              <a:solidFill>
                <a:srgbClr val="FFC000"/>
              </a:solidFill>
              <a:latin typeface="Times New Roman" pitchFamily="18" charset="0"/>
              <a:cs typeface="Times New Roman" pitchFamily="18" charset="0"/>
            </a:endParaRPr>
          </a:p>
          <a:p>
            <a:pPr algn="ctr" eaLnBrk="1" hangingPunct="1">
              <a:lnSpc>
                <a:spcPct val="80000"/>
              </a:lnSpc>
            </a:pPr>
            <a:r>
              <a:rPr lang="ru-RU" sz="2400" b="1" smtClean="0">
                <a:latin typeface="Times New Roman" pitchFamily="18" charset="0"/>
                <a:cs typeface="Times New Roman" pitchFamily="18" charset="0"/>
              </a:rPr>
              <a:t>Өкпе эпителийі: </a:t>
            </a:r>
            <a:endParaRPr lang="ru-RU" sz="2000" b="1" smtClean="0">
              <a:latin typeface="Times New Roman" pitchFamily="18" charset="0"/>
              <a:cs typeface="Times New Roman" pitchFamily="18" charset="0"/>
            </a:endParaRPr>
          </a:p>
          <a:p>
            <a:pPr lvl="1" algn="ctr" eaLnBrk="1" hangingPunct="1">
              <a:lnSpc>
                <a:spcPct val="80000"/>
              </a:lnSpc>
            </a:pPr>
            <a:r>
              <a:rPr lang="ru-RU" sz="2000" smtClean="0">
                <a:solidFill>
                  <a:srgbClr val="FFC000"/>
                </a:solidFill>
                <a:latin typeface="Times New Roman" pitchFamily="18" charset="0"/>
                <a:cs typeface="Times New Roman" pitchFamily="18" charset="0"/>
              </a:rPr>
              <a:t>Шамамен барлық </a:t>
            </a:r>
            <a:r>
              <a:rPr lang="ru-RU" sz="2000" u="sng" smtClean="0">
                <a:solidFill>
                  <a:srgbClr val="FFC000"/>
                </a:solidFill>
                <a:latin typeface="Times New Roman" pitchFamily="18" charset="0"/>
                <a:cs typeface="Times New Roman" pitchFamily="18" charset="0"/>
              </a:rPr>
              <a:t>нейропептидтер;</a:t>
            </a:r>
            <a:endParaRPr lang="ru-RU" sz="1700" u="sng" smtClean="0">
              <a:solidFill>
                <a:srgbClr val="FFC000"/>
              </a:solidFill>
              <a:latin typeface="Times New Roman" pitchFamily="18" charset="0"/>
              <a:cs typeface="Times New Roman" pitchFamily="18" charset="0"/>
            </a:endParaRPr>
          </a:p>
          <a:p>
            <a:pPr algn="ctr" eaLnBrk="1" hangingPunct="1">
              <a:lnSpc>
                <a:spcPct val="80000"/>
              </a:lnSpc>
            </a:pPr>
            <a:r>
              <a:rPr lang="ru-RU" sz="2400" smtClean="0">
                <a:solidFill>
                  <a:srgbClr val="FFC000"/>
                </a:solidFill>
                <a:latin typeface="Times New Roman" pitchFamily="18" charset="0"/>
                <a:cs typeface="Times New Roman" pitchFamily="18" charset="0"/>
              </a:rPr>
              <a:t>Май клеткалары: </a:t>
            </a:r>
            <a:endParaRPr lang="ru-RU" sz="2000" smtClean="0">
              <a:solidFill>
                <a:srgbClr val="FFC000"/>
              </a:solidFill>
              <a:latin typeface="Times New Roman" pitchFamily="18" charset="0"/>
              <a:cs typeface="Times New Roman" pitchFamily="18" charset="0"/>
            </a:endParaRPr>
          </a:p>
          <a:p>
            <a:pPr lvl="1" algn="ctr" eaLnBrk="1" hangingPunct="1">
              <a:lnSpc>
                <a:spcPct val="80000"/>
              </a:lnSpc>
            </a:pPr>
            <a:r>
              <a:rPr lang="ru-RU" sz="2000" smtClean="0">
                <a:solidFill>
                  <a:srgbClr val="FFC000"/>
                </a:solidFill>
                <a:latin typeface="Times New Roman" pitchFamily="18" charset="0"/>
                <a:cs typeface="Times New Roman" pitchFamily="18" charset="0"/>
                <a:hlinkClick r:id="rId3" tooltip="Лептин"/>
              </a:rPr>
              <a:t>Лептин</a:t>
            </a:r>
            <a:r>
              <a:rPr lang="ru-RU" sz="2000" smtClean="0">
                <a:solidFill>
                  <a:srgbClr val="FFC000"/>
                </a:solidFill>
                <a:latin typeface="Times New Roman" pitchFamily="18" charset="0"/>
                <a:cs typeface="Times New Roman" pitchFamily="18" charset="0"/>
              </a:rPr>
              <a:t>;</a:t>
            </a:r>
            <a:endParaRPr lang="ru-RU" sz="1700" smtClean="0">
              <a:solidFill>
                <a:srgbClr val="FFC000"/>
              </a:solidFill>
              <a:latin typeface="Times New Roman" pitchFamily="18" charset="0"/>
              <a:cs typeface="Times New Roman" pitchFamily="18" charset="0"/>
            </a:endParaRPr>
          </a:p>
          <a:p>
            <a:pPr algn="ctr" eaLnBrk="1" hangingPunct="1">
              <a:lnSpc>
                <a:spcPct val="80000"/>
              </a:lnSpc>
            </a:pPr>
            <a:r>
              <a:rPr lang="ru-RU" sz="2400" b="1" smtClean="0">
                <a:latin typeface="Times New Roman" pitchFamily="18" charset="0"/>
                <a:cs typeface="Times New Roman" pitchFamily="18" charset="0"/>
              </a:rPr>
              <a:t>Иммундық жүйе:</a:t>
            </a:r>
            <a:endParaRPr lang="ru-RU" sz="2000" b="1" smtClean="0">
              <a:latin typeface="Times New Roman" pitchFamily="18" charset="0"/>
              <a:cs typeface="Times New Roman" pitchFamily="18" charset="0"/>
            </a:endParaRPr>
          </a:p>
          <a:p>
            <a:pPr lvl="1" algn="ctr" eaLnBrk="1" hangingPunct="1">
              <a:lnSpc>
                <a:spcPct val="80000"/>
              </a:lnSpc>
            </a:pPr>
            <a:r>
              <a:rPr lang="kk-KZ" sz="1700" u="sng" smtClean="0">
                <a:solidFill>
                  <a:srgbClr val="FFC000"/>
                </a:solidFill>
                <a:latin typeface="Times New Roman" pitchFamily="18" charset="0"/>
                <a:cs typeface="Times New Roman" pitchFamily="18" charset="0"/>
              </a:rPr>
              <a:t>Айырша без гормондары;</a:t>
            </a:r>
            <a:endParaRPr lang="ru-RU" sz="1700" u="sng" smtClean="0">
              <a:solidFill>
                <a:srgbClr val="FFC000"/>
              </a:solidFill>
              <a:latin typeface="Times New Roman" pitchFamily="18" charset="0"/>
              <a:cs typeface="Times New Roman" pitchFamily="18" charset="0"/>
            </a:endParaRPr>
          </a:p>
          <a:p>
            <a:pPr lvl="1" algn="ctr" eaLnBrk="1" hangingPunct="1">
              <a:lnSpc>
                <a:spcPct val="80000"/>
              </a:lnSpc>
            </a:pPr>
            <a:r>
              <a:rPr lang="ru-RU" sz="2000" u="sng" smtClean="0">
                <a:solidFill>
                  <a:srgbClr val="FFC000"/>
                </a:solidFill>
                <a:latin typeface="Times New Roman" pitchFamily="18" charset="0"/>
                <a:cs typeface="Times New Roman" pitchFamily="18" charset="0"/>
              </a:rPr>
              <a:t>Цитокиндер;</a:t>
            </a:r>
            <a:endParaRPr lang="ru-RU" sz="1700" u="sng" smtClean="0">
              <a:solidFill>
                <a:srgbClr val="FFC000"/>
              </a:solidFill>
              <a:latin typeface="Times New Roman" pitchFamily="18" charset="0"/>
              <a:cs typeface="Times New Roman" pitchFamily="18" charset="0"/>
            </a:endParaRPr>
          </a:p>
          <a:p>
            <a:pPr algn="ctr" eaLnBrk="1" hangingPunct="1">
              <a:lnSpc>
                <a:spcPct val="80000"/>
              </a:lnSpc>
            </a:pPr>
            <a:r>
              <a:rPr lang="kk-KZ" sz="2400" b="1" smtClean="0">
                <a:latin typeface="Times New Roman" pitchFamily="18" charset="0"/>
                <a:cs typeface="Times New Roman" pitchFamily="18" charset="0"/>
              </a:rPr>
              <a:t>Тіндік гормондар немесе медиаторлар:</a:t>
            </a:r>
            <a:endParaRPr lang="ru-RU" sz="2000" b="1" smtClean="0">
              <a:latin typeface="Times New Roman" pitchFamily="18" charset="0"/>
              <a:cs typeface="Times New Roman" pitchFamily="18" charset="0"/>
            </a:endParaRPr>
          </a:p>
          <a:p>
            <a:pPr lvl="1" algn="ctr" eaLnBrk="1" hangingPunct="1">
              <a:lnSpc>
                <a:spcPct val="80000"/>
              </a:lnSpc>
            </a:pPr>
            <a:r>
              <a:rPr lang="ru-RU" sz="2000" smtClean="0">
                <a:solidFill>
                  <a:srgbClr val="FFC000"/>
                </a:solidFill>
                <a:latin typeface="Times New Roman" pitchFamily="18" charset="0"/>
                <a:cs typeface="Times New Roman" pitchFamily="18" charset="0"/>
                <a:hlinkClick r:id="rId4" tooltip="Эйкозаноиды"/>
              </a:rPr>
              <a:t>Эйкозаноиды</a:t>
            </a:r>
            <a:r>
              <a:rPr lang="ru-RU" sz="2000" smtClean="0">
                <a:solidFill>
                  <a:srgbClr val="FFC000"/>
                </a:solidFill>
                <a:latin typeface="Times New Roman" pitchFamily="18" charset="0"/>
                <a:cs typeface="Times New Roman" pitchFamily="18" charset="0"/>
              </a:rPr>
              <a:t>;</a:t>
            </a:r>
            <a:endParaRPr lang="ru-RU" sz="1700" smtClean="0">
              <a:solidFill>
                <a:srgbClr val="FFC000"/>
              </a:solidFill>
              <a:latin typeface="Times New Roman" pitchFamily="18" charset="0"/>
              <a:cs typeface="Times New Roman" pitchFamily="18" charset="0"/>
            </a:endParaRPr>
          </a:p>
          <a:p>
            <a:pPr lvl="1" algn="ctr" eaLnBrk="1" hangingPunct="1">
              <a:lnSpc>
                <a:spcPct val="80000"/>
              </a:lnSpc>
            </a:pPr>
            <a:r>
              <a:rPr lang="ru-RU" sz="2000" smtClean="0">
                <a:solidFill>
                  <a:srgbClr val="FFC000"/>
                </a:solidFill>
                <a:latin typeface="Times New Roman" pitchFamily="18" charset="0"/>
                <a:cs typeface="Times New Roman" pitchFamily="18" charset="0"/>
                <a:hlinkClick r:id="rId5" tooltip="Гистамин"/>
              </a:rPr>
              <a:t>Гистамин</a:t>
            </a:r>
            <a:r>
              <a:rPr lang="ru-RU" sz="2000" smtClean="0">
                <a:solidFill>
                  <a:srgbClr val="FFC000"/>
                </a:solidFill>
                <a:latin typeface="Times New Roman" pitchFamily="18" charset="0"/>
                <a:cs typeface="Times New Roman" pitchFamily="18" charset="0"/>
              </a:rPr>
              <a:t>;</a:t>
            </a:r>
            <a:endParaRPr lang="ru-RU" sz="1700" smtClean="0">
              <a:solidFill>
                <a:srgbClr val="FFC000"/>
              </a:solidFill>
              <a:latin typeface="Times New Roman" pitchFamily="18" charset="0"/>
              <a:cs typeface="Times New Roman" pitchFamily="18" charset="0"/>
            </a:endParaRPr>
          </a:p>
          <a:p>
            <a:pPr lvl="1" algn="ctr" eaLnBrk="1" hangingPunct="1">
              <a:lnSpc>
                <a:spcPct val="80000"/>
              </a:lnSpc>
            </a:pPr>
            <a:r>
              <a:rPr lang="ru-RU" sz="2000" smtClean="0">
                <a:solidFill>
                  <a:srgbClr val="FFC000"/>
                </a:solidFill>
                <a:latin typeface="Times New Roman" pitchFamily="18" charset="0"/>
                <a:cs typeface="Times New Roman" pitchFamily="18" charset="0"/>
                <a:hlinkClick r:id="rId6" tooltip="Серотонин"/>
              </a:rPr>
              <a:t>Серотонин</a:t>
            </a:r>
            <a:r>
              <a:rPr lang="ru-RU" sz="2000" smtClean="0">
                <a:solidFill>
                  <a:srgbClr val="FFC000"/>
                </a:solidFill>
                <a:latin typeface="Times New Roman" pitchFamily="18" charset="0"/>
                <a:cs typeface="Times New Roman" pitchFamily="18" charset="0"/>
              </a:rPr>
              <a:t>;</a:t>
            </a:r>
            <a:endParaRPr lang="ru-RU" sz="1700" smtClean="0">
              <a:solidFill>
                <a:srgbClr val="FFC000"/>
              </a:solidFill>
              <a:latin typeface="Times New Roman" pitchFamily="18" charset="0"/>
              <a:cs typeface="Times New Roman" pitchFamily="18" charset="0"/>
            </a:endParaRPr>
          </a:p>
          <a:p>
            <a:pPr lvl="1" algn="ctr" eaLnBrk="1" hangingPunct="1">
              <a:lnSpc>
                <a:spcPct val="80000"/>
              </a:lnSpc>
            </a:pPr>
            <a:r>
              <a:rPr lang="ru-RU" smtClean="0">
                <a:solidFill>
                  <a:srgbClr val="FFC000"/>
                </a:solidFill>
                <a:latin typeface="Times New Roman" pitchFamily="18" charset="0"/>
                <a:cs typeface="Times New Roman" pitchFamily="18" charset="0"/>
                <a:hlinkClick r:id="rId7" tooltip="Брадикинин"/>
              </a:rPr>
              <a:t>Брадикинин</a:t>
            </a:r>
            <a:r>
              <a:rPr lang="ru-RU" smtClean="0">
                <a:solidFill>
                  <a:srgbClr val="FFC000"/>
                </a:solidFill>
                <a:latin typeface="Times New Roman" pitchFamily="18" charset="0"/>
                <a:cs typeface="Times New Roman" pitchFamily="18" charset="0"/>
              </a:rPr>
              <a:t>.</a:t>
            </a:r>
            <a:endParaRPr lang="ru-RU" sz="2000" smtClean="0">
              <a:solidFill>
                <a:srgbClr val="FFC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endokrindi-juye.jpg"/>
          <p:cNvPicPr>
            <a:picLocks noChangeAspect="1"/>
          </p:cNvPicPr>
          <p:nvPr/>
        </p:nvPicPr>
        <p:blipFill>
          <a:blip r:embed="rId2"/>
          <a:stretch>
            <a:fillRect/>
          </a:stretch>
        </p:blipFill>
        <p:spPr>
          <a:xfrm>
            <a:off x="357158" y="857232"/>
            <a:ext cx="7572428" cy="5357850"/>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5" name="Прямоугольник 4"/>
          <p:cNvSpPr/>
          <p:nvPr/>
        </p:nvSpPr>
        <p:spPr>
          <a:xfrm>
            <a:off x="4572000" y="5643578"/>
            <a:ext cx="2143140" cy="28575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6" name="Овал 5"/>
          <p:cNvSpPr/>
          <p:nvPr/>
        </p:nvSpPr>
        <p:spPr>
          <a:xfrm>
            <a:off x="571472" y="928670"/>
            <a:ext cx="1428760" cy="57150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3200" dirty="0" smtClean="0">
                <a:solidFill>
                  <a:srgbClr val="FF0000"/>
                </a:solidFill>
                <a:latin typeface="Times New Roman" pitchFamily="18" charset="0"/>
                <a:cs typeface="Times New Roman" pitchFamily="18" charset="0"/>
              </a:rPr>
              <a:t>1</a:t>
            </a:r>
            <a:endParaRPr lang="ru-RU" sz="3200" dirty="0">
              <a:solidFill>
                <a:srgbClr val="FF0000"/>
              </a:solidFill>
              <a:latin typeface="Times New Roman" pitchFamily="18" charset="0"/>
              <a:cs typeface="Times New Roman" pitchFamily="18" charset="0"/>
            </a:endParaRPr>
          </a:p>
        </p:txBody>
      </p:sp>
      <p:sp>
        <p:nvSpPr>
          <p:cNvPr id="7" name="Овал 6"/>
          <p:cNvSpPr/>
          <p:nvPr/>
        </p:nvSpPr>
        <p:spPr>
          <a:xfrm>
            <a:off x="642910" y="3357562"/>
            <a:ext cx="1785950" cy="57150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3200" dirty="0" smtClean="0">
                <a:solidFill>
                  <a:srgbClr val="FF0000"/>
                </a:solidFill>
                <a:latin typeface="Times New Roman" pitchFamily="18" charset="0"/>
                <a:cs typeface="Times New Roman" pitchFamily="18" charset="0"/>
              </a:rPr>
              <a:t>5</a:t>
            </a:r>
            <a:endParaRPr lang="ru-RU" sz="3200" dirty="0">
              <a:solidFill>
                <a:srgbClr val="FF0000"/>
              </a:solidFill>
              <a:latin typeface="Times New Roman" pitchFamily="18" charset="0"/>
              <a:cs typeface="Times New Roman" pitchFamily="18" charset="0"/>
            </a:endParaRPr>
          </a:p>
        </p:txBody>
      </p:sp>
      <p:sp>
        <p:nvSpPr>
          <p:cNvPr id="8" name="Овал 7"/>
          <p:cNvSpPr/>
          <p:nvPr/>
        </p:nvSpPr>
        <p:spPr>
          <a:xfrm>
            <a:off x="642910" y="2000240"/>
            <a:ext cx="1428760" cy="57150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3200" dirty="0" smtClean="0">
                <a:solidFill>
                  <a:srgbClr val="FF0000"/>
                </a:solidFill>
                <a:latin typeface="Times New Roman" pitchFamily="18" charset="0"/>
                <a:cs typeface="Times New Roman" pitchFamily="18" charset="0"/>
              </a:rPr>
              <a:t>3</a:t>
            </a:r>
            <a:endParaRPr lang="ru-RU" sz="3200" dirty="0">
              <a:solidFill>
                <a:srgbClr val="FF0000"/>
              </a:solidFill>
              <a:latin typeface="Times New Roman" pitchFamily="18" charset="0"/>
              <a:cs typeface="Times New Roman" pitchFamily="18" charset="0"/>
            </a:endParaRPr>
          </a:p>
        </p:txBody>
      </p:sp>
      <p:sp>
        <p:nvSpPr>
          <p:cNvPr id="9" name="Овал 8"/>
          <p:cNvSpPr/>
          <p:nvPr/>
        </p:nvSpPr>
        <p:spPr>
          <a:xfrm>
            <a:off x="5786446" y="1928802"/>
            <a:ext cx="1714512" cy="64294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3200" dirty="0" smtClean="0">
                <a:solidFill>
                  <a:srgbClr val="FF0000"/>
                </a:solidFill>
                <a:latin typeface="Times New Roman" pitchFamily="18" charset="0"/>
                <a:cs typeface="Times New Roman" pitchFamily="18" charset="0"/>
              </a:rPr>
              <a:t>4</a:t>
            </a:r>
            <a:endParaRPr lang="ru-RU" sz="3200" dirty="0">
              <a:solidFill>
                <a:srgbClr val="FF0000"/>
              </a:solidFill>
              <a:latin typeface="Times New Roman" pitchFamily="18" charset="0"/>
              <a:cs typeface="Times New Roman" pitchFamily="18" charset="0"/>
            </a:endParaRPr>
          </a:p>
        </p:txBody>
      </p:sp>
      <p:sp>
        <p:nvSpPr>
          <p:cNvPr id="10" name="Овал 9"/>
          <p:cNvSpPr/>
          <p:nvPr/>
        </p:nvSpPr>
        <p:spPr>
          <a:xfrm>
            <a:off x="6429388" y="928670"/>
            <a:ext cx="1428760" cy="57150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3200" dirty="0" smtClean="0">
                <a:solidFill>
                  <a:srgbClr val="FF0000"/>
                </a:solidFill>
                <a:latin typeface="Times New Roman" pitchFamily="18" charset="0"/>
                <a:cs typeface="Times New Roman" pitchFamily="18" charset="0"/>
              </a:rPr>
              <a:t>2</a:t>
            </a:r>
            <a:endParaRPr lang="ru-RU" sz="3200" dirty="0">
              <a:solidFill>
                <a:srgbClr val="FF0000"/>
              </a:solidFill>
              <a:latin typeface="Times New Roman" pitchFamily="18" charset="0"/>
              <a:cs typeface="Times New Roman" pitchFamily="18" charset="0"/>
            </a:endParaRPr>
          </a:p>
        </p:txBody>
      </p:sp>
      <p:sp>
        <p:nvSpPr>
          <p:cNvPr id="11" name="Овал 10"/>
          <p:cNvSpPr/>
          <p:nvPr/>
        </p:nvSpPr>
        <p:spPr>
          <a:xfrm>
            <a:off x="6000760" y="3500438"/>
            <a:ext cx="1785950" cy="57150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3200" dirty="0" smtClean="0">
                <a:solidFill>
                  <a:srgbClr val="FF0000"/>
                </a:solidFill>
                <a:latin typeface="Times New Roman" pitchFamily="18" charset="0"/>
                <a:cs typeface="Times New Roman" pitchFamily="18" charset="0"/>
              </a:rPr>
              <a:t>7</a:t>
            </a:r>
            <a:endParaRPr lang="ru-RU" sz="3200" dirty="0">
              <a:solidFill>
                <a:srgbClr val="FF0000"/>
              </a:solidFill>
              <a:latin typeface="Times New Roman" pitchFamily="18" charset="0"/>
              <a:cs typeface="Times New Roman" pitchFamily="18" charset="0"/>
            </a:endParaRPr>
          </a:p>
        </p:txBody>
      </p:sp>
      <p:sp>
        <p:nvSpPr>
          <p:cNvPr id="12" name="Овал 11"/>
          <p:cNvSpPr/>
          <p:nvPr/>
        </p:nvSpPr>
        <p:spPr>
          <a:xfrm>
            <a:off x="500034" y="4857760"/>
            <a:ext cx="1785950" cy="92869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3200" dirty="0" smtClean="0">
                <a:solidFill>
                  <a:srgbClr val="FF0000"/>
                </a:solidFill>
                <a:latin typeface="Times New Roman" pitchFamily="18" charset="0"/>
                <a:cs typeface="Times New Roman" pitchFamily="18" charset="0"/>
              </a:rPr>
              <a:t>6</a:t>
            </a:r>
            <a:endParaRPr lang="ru-RU" sz="3200" dirty="0">
              <a:solidFill>
                <a:srgbClr val="FF0000"/>
              </a:solidFill>
              <a:latin typeface="Times New Roman" pitchFamily="18" charset="0"/>
              <a:cs typeface="Times New Roman" pitchFamily="18" charset="0"/>
            </a:endParaRPr>
          </a:p>
        </p:txBody>
      </p:sp>
      <p:sp>
        <p:nvSpPr>
          <p:cNvPr id="13" name="Овал 12"/>
          <p:cNvSpPr/>
          <p:nvPr/>
        </p:nvSpPr>
        <p:spPr>
          <a:xfrm>
            <a:off x="6072198" y="4714884"/>
            <a:ext cx="1785950" cy="107157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3200" dirty="0" smtClean="0">
                <a:solidFill>
                  <a:srgbClr val="FF0000"/>
                </a:solidFill>
                <a:latin typeface="Times New Roman" pitchFamily="18" charset="0"/>
                <a:cs typeface="Times New Roman" pitchFamily="18" charset="0"/>
              </a:rPr>
              <a:t>8</a:t>
            </a:r>
            <a:endParaRPr lang="ru-RU" sz="3200" dirty="0">
              <a:solidFill>
                <a:srgbClr val="FF00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214290"/>
            <a:ext cx="7467600" cy="6259662"/>
          </a:xfrm>
        </p:spPr>
        <p:txBody>
          <a:bodyPr>
            <a:normAutofit/>
          </a:bodyPr>
          <a:lstStyle/>
          <a:p>
            <a:r>
              <a:rPr lang="ru-RU" sz="2200" b="1" dirty="0" err="1" smtClean="0"/>
              <a:t>Ішкі</a:t>
            </a:r>
            <a:r>
              <a:rPr lang="ru-RU" sz="2200" b="1" dirty="0" smtClean="0"/>
              <a:t> </a:t>
            </a:r>
            <a:r>
              <a:rPr lang="ru-RU" sz="2200" b="1" dirty="0" err="1" smtClean="0"/>
              <a:t>сөлініс </a:t>
            </a:r>
            <a:r>
              <a:rPr lang="ru-RU" sz="2200" b="1" dirty="0" smtClean="0"/>
              <a:t>(секреция) </a:t>
            </a:r>
            <a:r>
              <a:rPr lang="ru-RU" sz="2200" b="1" dirty="0" err="1" smtClean="0"/>
              <a:t>бездері</a:t>
            </a:r>
            <a:r>
              <a:rPr lang="ru-RU" sz="2200" b="1" dirty="0" smtClean="0"/>
              <a:t>:</a:t>
            </a:r>
            <a:endParaRPr lang="ru-RU" sz="2200" dirty="0" smtClean="0"/>
          </a:p>
        </p:txBody>
      </p:sp>
      <p:pic>
        <p:nvPicPr>
          <p:cNvPr id="4" name="Рисунок 3" descr="endokrindi-juye.jpg"/>
          <p:cNvPicPr>
            <a:picLocks noChangeAspect="1"/>
          </p:cNvPicPr>
          <p:nvPr/>
        </p:nvPicPr>
        <p:blipFill>
          <a:blip r:embed="rId2"/>
          <a:stretch>
            <a:fillRect/>
          </a:stretch>
        </p:blipFill>
        <p:spPr>
          <a:xfrm>
            <a:off x="357158" y="857232"/>
            <a:ext cx="7572428" cy="5357850"/>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5" name="Прямоугольник 4"/>
          <p:cNvSpPr/>
          <p:nvPr/>
        </p:nvSpPr>
        <p:spPr>
          <a:xfrm>
            <a:off x="4572000" y="5643578"/>
            <a:ext cx="2143140" cy="28575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вальная выноска 3"/>
          <p:cNvSpPr/>
          <p:nvPr/>
        </p:nvSpPr>
        <p:spPr>
          <a:xfrm>
            <a:off x="285720" y="428604"/>
            <a:ext cx="8001056" cy="3214710"/>
          </a:xfrm>
          <a:prstGeom prst="wedgeEllipseCallou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800" b="1" i="1" dirty="0" smtClean="0">
                <a:solidFill>
                  <a:srgbClr val="FF0000"/>
                </a:solidFill>
                <a:latin typeface="Times New Roman" pitchFamily="18" charset="0"/>
                <a:cs typeface="Times New Roman" pitchFamily="18" charset="0"/>
              </a:rPr>
              <a:t>Гормондар </a:t>
            </a:r>
            <a:r>
              <a:rPr lang="kk-KZ" dirty="0" smtClean="0">
                <a:solidFill>
                  <a:schemeClr val="tx1"/>
                </a:solidFill>
                <a:latin typeface="Times New Roman" pitchFamily="18" charset="0"/>
                <a:cs typeface="Times New Roman" pitchFamily="18" charset="0"/>
              </a:rPr>
              <a:t>(гр.</a:t>
            </a:r>
            <a:r>
              <a:rPr lang="en-US" dirty="0" err="1" smtClean="0">
                <a:solidFill>
                  <a:schemeClr val="tx1"/>
                </a:solidFill>
                <a:latin typeface="Times New Roman" pitchFamily="18" charset="0"/>
                <a:cs typeface="Times New Roman" pitchFamily="18" charset="0"/>
              </a:rPr>
              <a:t>hormae</a:t>
            </a:r>
            <a:r>
              <a:rPr lang="en-US" dirty="0" smtClean="0">
                <a:solidFill>
                  <a:schemeClr val="tx1"/>
                </a:solidFill>
                <a:latin typeface="Times New Roman" pitchFamily="18" charset="0"/>
                <a:cs typeface="Times New Roman" pitchFamily="18" charset="0"/>
              </a:rPr>
              <a:t> –</a:t>
            </a:r>
            <a:r>
              <a:rPr lang="kk-KZ" dirty="0" smtClean="0">
                <a:solidFill>
                  <a:schemeClr val="tx1"/>
                </a:solidFill>
                <a:latin typeface="Times New Roman" pitchFamily="18" charset="0"/>
                <a:cs typeface="Times New Roman" pitchFamily="18" charset="0"/>
              </a:rPr>
              <a:t> қоздырамын, қозғалысқа келтіремін) – ішкі секреция бездерінен бөлінетін сұйықтық. Бұл органикалық қосылыстар.</a:t>
            </a:r>
          </a:p>
          <a:p>
            <a:pPr algn="ctr"/>
            <a:r>
              <a:rPr lang="kk-KZ" dirty="0" smtClean="0">
                <a:solidFill>
                  <a:schemeClr val="tx1"/>
                </a:solidFill>
                <a:latin typeface="Times New Roman" pitchFamily="18" charset="0"/>
                <a:cs typeface="Times New Roman" pitchFamily="18" charset="0"/>
              </a:rPr>
              <a:t>Қызметі:</a:t>
            </a:r>
          </a:p>
          <a:p>
            <a:pPr marL="342900" indent="-342900" algn="ctr">
              <a:buAutoNum type="arabicPeriod"/>
            </a:pPr>
            <a:r>
              <a:rPr lang="kk-KZ" dirty="0" smtClean="0">
                <a:solidFill>
                  <a:schemeClr val="tx1"/>
                </a:solidFill>
                <a:latin typeface="Times New Roman" pitchFamily="18" charset="0"/>
                <a:cs typeface="Times New Roman" pitchFamily="18" charset="0"/>
              </a:rPr>
              <a:t>Зат алмасу процесін реттейді;</a:t>
            </a:r>
          </a:p>
          <a:p>
            <a:pPr marL="342900" indent="-342900" algn="ctr">
              <a:buAutoNum type="arabicPeriod"/>
            </a:pPr>
            <a:r>
              <a:rPr lang="kk-KZ" dirty="0" smtClean="0">
                <a:solidFill>
                  <a:schemeClr val="tx1"/>
                </a:solidFill>
                <a:latin typeface="Times New Roman" pitchFamily="18" charset="0"/>
                <a:cs typeface="Times New Roman" pitchFamily="18" charset="0"/>
              </a:rPr>
              <a:t>Өсуі мен дамуын реттейді;</a:t>
            </a:r>
          </a:p>
          <a:p>
            <a:pPr marL="342900" indent="-342900" algn="ctr">
              <a:buAutoNum type="arabicPeriod"/>
            </a:pPr>
            <a:r>
              <a:rPr lang="kk-KZ" dirty="0" smtClean="0">
                <a:solidFill>
                  <a:schemeClr val="tx1"/>
                </a:solidFill>
                <a:latin typeface="Times New Roman" pitchFamily="18" charset="0"/>
                <a:cs typeface="Times New Roman" pitchFamily="18" charset="0"/>
              </a:rPr>
              <a:t>Организмдегі физиологиялық процестерді үдетеді </a:t>
            </a:r>
            <a:endParaRPr lang="ru-RU" dirty="0">
              <a:solidFill>
                <a:schemeClr val="tx1"/>
              </a:solidFill>
              <a:latin typeface="Times New Roman" pitchFamily="18" charset="0"/>
              <a:cs typeface="Times New Roman" pitchFamily="18" charset="0"/>
            </a:endParaRPr>
          </a:p>
        </p:txBody>
      </p:sp>
      <p:sp>
        <p:nvSpPr>
          <p:cNvPr id="5" name="Скругленный прямоугольник 4"/>
          <p:cNvSpPr/>
          <p:nvPr/>
        </p:nvSpPr>
        <p:spPr>
          <a:xfrm>
            <a:off x="357158" y="4214818"/>
            <a:ext cx="8072494" cy="128588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solidFill>
                  <a:schemeClr val="tx1"/>
                </a:solidFill>
                <a:latin typeface="Times New Roman" pitchFamily="18" charset="0"/>
                <a:cs typeface="Times New Roman" pitchFamily="18" charset="0"/>
              </a:rPr>
              <a:t>Ішкі секреция бездерінің қызметін реттейтін орталық аралық мидағы  - </a:t>
            </a:r>
            <a:r>
              <a:rPr lang="kk-KZ" sz="2400" b="1" i="1" dirty="0" smtClean="0">
                <a:solidFill>
                  <a:schemeClr val="tx1"/>
                </a:solidFill>
                <a:latin typeface="Times New Roman" pitchFamily="18" charset="0"/>
                <a:cs typeface="Times New Roman" pitchFamily="18" charset="0"/>
              </a:rPr>
              <a:t>гипоталамус.</a:t>
            </a:r>
            <a:endParaRPr lang="ru-RU" b="1" i="1" dirty="0">
              <a:solidFill>
                <a:schemeClr val="tx1"/>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500034" y="571480"/>
            <a:ext cx="7286644"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k-KZ"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Гормондарының қызметі: </a:t>
            </a:r>
            <a:endParaRPr kumimoji="0" lang="ru-RU" sz="3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Қандағы фосфор және кальций тұздарының мөлшерін реттейді.</a:t>
            </a:r>
            <a:endParaRPr kumimoji="0" lang="ru-RU" sz="3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 Ішекте кальцийдің сіңуін және кальцийдің бүйректерде кері сіңуін қамтамасыз етеді.</a:t>
            </a:r>
          </a:p>
          <a:p>
            <a:pPr marL="0" marR="0" lvl="0" indent="0" algn="just" defTabSz="914400" rtl="0" eaLnBrk="0" fontAlgn="base" latinLnBrk="0" hangingPunct="0">
              <a:lnSpc>
                <a:spcPct val="100000"/>
              </a:lnSpc>
              <a:spcBef>
                <a:spcPct val="0"/>
              </a:spcBef>
              <a:spcAft>
                <a:spcPct val="0"/>
              </a:spcAft>
              <a:buClrTx/>
              <a:buSzTx/>
              <a:buFontTx/>
              <a:buNone/>
              <a:tabLst/>
            </a:pPr>
            <a:r>
              <a:rPr lang="kk-KZ" sz="3200" dirty="0" smtClean="0">
                <a:latin typeface="Times New Roman" pitchFamily="18" charset="0"/>
                <a:cs typeface="Times New Roman" pitchFamily="18" charset="0"/>
              </a:rPr>
              <a:t>3. Паратгормонның әсерінен олар қанға өтеді.</a:t>
            </a:r>
            <a:endParaRPr kumimoji="0" lang="kk-KZ" sz="3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188640"/>
            <a:ext cx="3024336" cy="648072"/>
          </a:xfrm>
        </p:spPr>
        <p:txBody>
          <a:bodyPr>
            <a:normAutofit fontScale="90000"/>
          </a:bodyPr>
          <a:lstStyle/>
          <a:p>
            <a:r>
              <a:rPr lang="kk-KZ" dirty="0" smtClean="0">
                <a:effectLst>
                  <a:outerShdw blurRad="38100" dist="38100" dir="2700000" algn="tl">
                    <a:srgbClr val="000000">
                      <a:alpha val="43137"/>
                    </a:srgbClr>
                  </a:outerShdw>
                </a:effectLst>
              </a:rPr>
              <a:t>Гипоталамус</a:t>
            </a:r>
            <a:endParaRPr lang="ru-RU" dirty="0">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4067944" y="260648"/>
            <a:ext cx="5076056" cy="6840760"/>
          </a:xfrm>
        </p:spPr>
        <p:txBody>
          <a:bodyPr>
            <a:normAutofit fontScale="62500" lnSpcReduction="20000"/>
          </a:bodyPr>
          <a:lstStyle/>
          <a:p>
            <a:pPr marL="0" indent="0">
              <a:buNone/>
            </a:pPr>
            <a:r>
              <a:rPr lang="ru-RU" dirty="0" smtClean="0"/>
              <a:t>   </a:t>
            </a:r>
            <a:r>
              <a:rPr lang="ru-RU" dirty="0" err="1" smtClean="0"/>
              <a:t>Гипоталамустың</a:t>
            </a:r>
            <a:r>
              <a:rPr lang="ru-RU" dirty="0" smtClean="0"/>
              <a:t> </a:t>
            </a:r>
            <a:r>
              <a:rPr lang="ru-RU" dirty="0" err="1"/>
              <a:t>түзетін</a:t>
            </a:r>
            <a:r>
              <a:rPr lang="ru-RU" dirty="0"/>
              <a:t> </a:t>
            </a:r>
            <a:r>
              <a:rPr lang="ru-RU" dirty="0" err="1"/>
              <a:t>зат</a:t>
            </a:r>
            <a:r>
              <a:rPr lang="kk-KZ" dirty="0"/>
              <a:t>т</a:t>
            </a:r>
            <a:r>
              <a:rPr lang="ru-RU" dirty="0" smtClean="0"/>
              <a:t>ары </a:t>
            </a:r>
            <a:r>
              <a:rPr lang="ru-RU" dirty="0" err="1" smtClean="0"/>
              <a:t>прогормо</a:t>
            </a:r>
            <a:r>
              <a:rPr lang="kk-KZ" dirty="0"/>
              <a:t>н</a:t>
            </a:r>
            <a:r>
              <a:rPr lang="ru-RU" dirty="0"/>
              <a:t> </a:t>
            </a:r>
            <a:r>
              <a:rPr lang="ru-RU" dirty="0" err="1"/>
              <a:t>болып</a:t>
            </a:r>
            <a:r>
              <a:rPr lang="ru-RU" dirty="0"/>
              <a:t> </a:t>
            </a:r>
            <a:r>
              <a:rPr lang="ru-RU" dirty="0" err="1"/>
              <a:t>саналады</a:t>
            </a:r>
            <a:r>
              <a:rPr lang="ru-RU" dirty="0"/>
              <a:t>. </a:t>
            </a:r>
            <a:r>
              <a:rPr lang="ru-RU" dirty="0" err="1"/>
              <a:t>Гипофиздің</a:t>
            </a:r>
            <a:r>
              <a:rPr lang="ru-RU" dirty="0"/>
              <a:t> </a:t>
            </a:r>
            <a:r>
              <a:rPr lang="ru-RU" dirty="0" err="1"/>
              <a:t>артқы</a:t>
            </a:r>
            <a:r>
              <a:rPr lang="ru-RU" dirty="0"/>
              <a:t> </a:t>
            </a:r>
            <a:r>
              <a:rPr lang="ru-RU" dirty="0" err="1"/>
              <a:t>бөлімінде</a:t>
            </a:r>
            <a:r>
              <a:rPr lang="ru-RU" dirty="0"/>
              <a:t> </a:t>
            </a:r>
            <a:r>
              <a:rPr lang="ru-RU" dirty="0" err="1"/>
              <a:t>олар</a:t>
            </a:r>
            <a:r>
              <a:rPr lang="ru-RU" dirty="0"/>
              <a:t> </a:t>
            </a:r>
            <a:r>
              <a:rPr lang="ru-RU" dirty="0" err="1"/>
              <a:t>әбден</a:t>
            </a:r>
            <a:r>
              <a:rPr lang="ru-RU" dirty="0"/>
              <a:t> </a:t>
            </a:r>
            <a:r>
              <a:rPr lang="ru-RU" dirty="0" err="1"/>
              <a:t>жетіліп</a:t>
            </a:r>
            <a:r>
              <a:rPr lang="ru-RU" dirty="0"/>
              <a:t> </a:t>
            </a:r>
            <a:r>
              <a:rPr lang="ru-RU" dirty="0" err="1"/>
              <a:t>гормонға</a:t>
            </a:r>
            <a:r>
              <a:rPr lang="ru-RU" dirty="0"/>
              <a:t> </a:t>
            </a:r>
            <a:r>
              <a:rPr lang="ru-RU" dirty="0" err="1" smtClean="0"/>
              <a:t>айналады</a:t>
            </a:r>
            <a:r>
              <a:rPr lang="ru-RU" dirty="0" smtClean="0"/>
              <a:t>. </a:t>
            </a:r>
            <a:r>
              <a:rPr lang="ru-RU" dirty="0" err="1"/>
              <a:t>Виллизи</a:t>
            </a:r>
            <a:r>
              <a:rPr lang="ru-RU" dirty="0"/>
              <a:t> </a:t>
            </a:r>
            <a:r>
              <a:rPr lang="ru-RU" dirty="0" err="1"/>
              <a:t>шеңберінен</a:t>
            </a:r>
            <a:r>
              <a:rPr lang="ru-RU" dirty="0"/>
              <a:t> </a:t>
            </a:r>
            <a:r>
              <a:rPr lang="ru-RU" dirty="0" err="1"/>
              <a:t>тарайтын</a:t>
            </a:r>
            <a:r>
              <a:rPr lang="ru-RU" dirty="0"/>
              <a:t> </a:t>
            </a:r>
            <a:r>
              <a:rPr lang="ru-RU" dirty="0" err="1"/>
              <a:t>жоғарғы</a:t>
            </a:r>
            <a:r>
              <a:rPr lang="ru-RU" dirty="0"/>
              <a:t> гипофиз </a:t>
            </a:r>
            <a:r>
              <a:rPr lang="ru-RU" dirty="0" err="1"/>
              <a:t>артериясы</a:t>
            </a:r>
            <a:r>
              <a:rPr lang="ru-RU" dirty="0"/>
              <a:t> </a:t>
            </a:r>
            <a:r>
              <a:rPr lang="ru-RU" dirty="0" err="1"/>
              <a:t>алдымен</a:t>
            </a:r>
            <a:r>
              <a:rPr lang="ru-RU" dirty="0"/>
              <a:t> </a:t>
            </a:r>
            <a:r>
              <a:rPr lang="ru-RU" dirty="0" err="1"/>
              <a:t>ілмектер</a:t>
            </a:r>
            <a:r>
              <a:rPr lang="ru-RU" dirty="0"/>
              <a:t> мен </a:t>
            </a:r>
            <a:r>
              <a:rPr lang="ru-RU" dirty="0" err="1"/>
              <a:t>түйіндерден</a:t>
            </a:r>
            <a:r>
              <a:rPr lang="ru-RU" dirty="0"/>
              <a:t> т</a:t>
            </a:r>
            <a:r>
              <a:rPr lang="kk-KZ" dirty="0"/>
              <a:t>ұ</a:t>
            </a:r>
            <a:r>
              <a:rPr lang="ru-RU" dirty="0" err="1"/>
              <a:t>ратын</a:t>
            </a:r>
            <a:r>
              <a:rPr lang="ru-RU" dirty="0"/>
              <a:t> </a:t>
            </a:r>
            <a:r>
              <a:rPr lang="ru-RU" dirty="0" err="1"/>
              <a:t>алғашқы</a:t>
            </a:r>
            <a:r>
              <a:rPr lang="ru-RU" dirty="0"/>
              <a:t> </a:t>
            </a:r>
            <a:r>
              <a:rPr lang="ru-RU" dirty="0" err="1"/>
              <a:t>капиллярлы</a:t>
            </a:r>
            <a:r>
              <a:rPr lang="ru-RU" dirty="0"/>
              <a:t> </a:t>
            </a:r>
            <a:r>
              <a:rPr lang="ru-RU" dirty="0" err="1"/>
              <a:t>торды</a:t>
            </a:r>
            <a:r>
              <a:rPr lang="ru-RU" dirty="0"/>
              <a:t> </a:t>
            </a:r>
            <a:r>
              <a:rPr lang="ru-RU" dirty="0" err="1"/>
              <a:t>түзеді</a:t>
            </a:r>
            <a:r>
              <a:rPr lang="ru-RU" dirty="0"/>
              <a:t>. Б</a:t>
            </a:r>
            <a:r>
              <a:rPr lang="kk-KZ" dirty="0"/>
              <a:t>ұ</a:t>
            </a:r>
            <a:r>
              <a:rPr lang="ru-RU" dirty="0"/>
              <a:t>л </a:t>
            </a:r>
            <a:r>
              <a:rPr lang="ru-RU" dirty="0" err="1"/>
              <a:t>торға</a:t>
            </a:r>
            <a:r>
              <a:rPr lang="ru-RU" dirty="0"/>
              <a:t> </a:t>
            </a:r>
            <a:r>
              <a:rPr lang="ru-RU" dirty="0" err="1"/>
              <a:t>гипоталамусты</a:t>
            </a:r>
            <a:r>
              <a:rPr lang="kk-KZ" dirty="0"/>
              <a:t>ң</a:t>
            </a:r>
            <a:r>
              <a:rPr lang="ru-RU" dirty="0"/>
              <a:t> </a:t>
            </a:r>
            <a:r>
              <a:rPr lang="ru-RU" dirty="0" err="1"/>
              <a:t>нейросекрециялық</a:t>
            </a:r>
            <a:r>
              <a:rPr lang="ru-RU" dirty="0"/>
              <a:t> </a:t>
            </a:r>
            <a:r>
              <a:rPr lang="ru-RU" dirty="0" err="1"/>
              <a:t>жасушалары</a:t>
            </a:r>
            <a:r>
              <a:rPr lang="ru-RU" dirty="0"/>
              <a:t> </a:t>
            </a:r>
            <a:r>
              <a:rPr lang="ru-RU" dirty="0" err="1"/>
              <a:t>келіп</a:t>
            </a:r>
            <a:r>
              <a:rPr lang="ru-RU" dirty="0"/>
              <a:t>, </a:t>
            </a:r>
            <a:r>
              <a:rPr lang="kk-KZ" dirty="0"/>
              <a:t>ұ</a:t>
            </a:r>
            <a:r>
              <a:rPr lang="ru-RU" dirty="0" err="1"/>
              <a:t>штары</a:t>
            </a:r>
            <a:r>
              <a:rPr lang="ru-RU" dirty="0"/>
              <a:t> </a:t>
            </a:r>
            <a:r>
              <a:rPr lang="ru-RU" dirty="0" err="1"/>
              <a:t>нейрокапиллярлық</a:t>
            </a:r>
            <a:r>
              <a:rPr lang="ru-RU" dirty="0"/>
              <a:t> </a:t>
            </a:r>
            <a:r>
              <a:rPr lang="ru-RU" dirty="0" err="1"/>
              <a:t>түйіспелер</a:t>
            </a:r>
            <a:r>
              <a:rPr lang="ru-RU" dirty="0"/>
              <a:t> </a:t>
            </a:r>
            <a:r>
              <a:rPr lang="ru-RU" dirty="0" err="1"/>
              <a:t>түзетін</a:t>
            </a:r>
            <a:r>
              <a:rPr lang="ru-RU" dirty="0"/>
              <a:t> </a:t>
            </a:r>
            <a:r>
              <a:rPr lang="ru-RU" dirty="0" err="1"/>
              <a:t>жүйкелік</a:t>
            </a:r>
            <a:r>
              <a:rPr lang="ru-RU" dirty="0"/>
              <a:t> тор </a:t>
            </a:r>
            <a:r>
              <a:rPr lang="ru-RU" dirty="0" err="1"/>
              <a:t>жасайды</a:t>
            </a:r>
            <a:r>
              <a:rPr lang="ru-RU" dirty="0" smtClean="0"/>
              <a:t>. </a:t>
            </a:r>
            <a:r>
              <a:rPr lang="ru-RU" dirty="0"/>
              <a:t>Б</a:t>
            </a:r>
            <a:r>
              <a:rPr lang="kk-KZ" dirty="0"/>
              <a:t>ұ</a:t>
            </a:r>
            <a:r>
              <a:rPr lang="ru-RU" dirty="0"/>
              <a:t>л </a:t>
            </a:r>
            <a:r>
              <a:rPr lang="ru-RU" dirty="0" err="1"/>
              <a:t>түйіспелер</a:t>
            </a:r>
            <a:r>
              <a:rPr lang="ru-RU" dirty="0"/>
              <a:t> </a:t>
            </a:r>
            <a:r>
              <a:rPr lang="ru-RU" dirty="0" err="1"/>
              <a:t>арқылы</a:t>
            </a:r>
            <a:r>
              <a:rPr lang="ru-RU" dirty="0"/>
              <a:t> </a:t>
            </a:r>
            <a:r>
              <a:rPr lang="kk-KZ" dirty="0"/>
              <a:t>қ</a:t>
            </a:r>
            <a:r>
              <a:rPr lang="ru-RU" dirty="0" err="1"/>
              <a:t>анға</a:t>
            </a:r>
            <a:r>
              <a:rPr lang="ru-RU" dirty="0"/>
              <a:t> </a:t>
            </a:r>
            <a:r>
              <a:rPr lang="ru-RU" dirty="0" err="1"/>
              <a:t>нейросекрециялық</a:t>
            </a:r>
            <a:r>
              <a:rPr lang="ru-RU" dirty="0"/>
              <a:t> (</a:t>
            </a:r>
            <a:r>
              <a:rPr lang="ru-RU" dirty="0" err="1"/>
              <a:t>стимуляторлар</a:t>
            </a:r>
            <a:r>
              <a:rPr lang="ru-RU" dirty="0"/>
              <a:t>) </a:t>
            </a:r>
            <a:r>
              <a:rPr lang="kk-KZ" dirty="0"/>
              <a:t>ә</a:t>
            </a:r>
            <a:r>
              <a:rPr lang="ru-RU" dirty="0"/>
              <a:t>сер </a:t>
            </a:r>
            <a:r>
              <a:rPr lang="ru-RU" dirty="0" err="1"/>
              <a:t>етушілер</a:t>
            </a:r>
            <a:r>
              <a:rPr lang="ru-RU" dirty="0"/>
              <a:t> </a:t>
            </a:r>
            <a:r>
              <a:rPr lang="ru-RU" dirty="0" err="1"/>
              <a:t>шығады</a:t>
            </a:r>
            <a:r>
              <a:rPr lang="ru-RU" dirty="0" smtClean="0"/>
              <a:t>.</a:t>
            </a:r>
            <a:r>
              <a:rPr lang="kk-KZ" altLang="ru-RU" dirty="0" smtClean="0">
                <a:latin typeface="Times New Roman" pitchFamily="18" charset="0"/>
                <a:cs typeface="Times New Roman" pitchFamily="18" charset="0"/>
              </a:rPr>
              <a:t> Гипоталамуста </a:t>
            </a:r>
            <a:r>
              <a:rPr lang="kk-KZ" altLang="ru-RU" dirty="0">
                <a:latin typeface="Times New Roman" pitchFamily="18" charset="0"/>
                <a:cs typeface="Times New Roman" pitchFamily="18" charset="0"/>
              </a:rPr>
              <a:t>нейросекреторлық жасушалар 30 шақты жұп ядроларды құрайды</a:t>
            </a:r>
            <a:r>
              <a:rPr lang="kk-KZ" altLang="ru-RU" dirty="0" smtClean="0">
                <a:latin typeface="Times New Roman" pitchFamily="18" charset="0"/>
                <a:cs typeface="Times New Roman" pitchFamily="18" charset="0"/>
              </a:rPr>
              <a:t>. </a:t>
            </a:r>
            <a:r>
              <a:rPr lang="kk-KZ" dirty="0"/>
              <a:t>Гипоталамуста </a:t>
            </a:r>
            <a:r>
              <a:rPr lang="kk-KZ" i="1" dirty="0"/>
              <a:t>баро-, термо-, хемо-, осмо- </a:t>
            </a:r>
            <a:r>
              <a:rPr lang="kk-KZ" dirty="0"/>
              <a:t>және </a:t>
            </a:r>
            <a:r>
              <a:rPr lang="kk-KZ" i="1" dirty="0"/>
              <a:t>глюко</a:t>
            </a:r>
            <a:r>
              <a:rPr lang="kk-KZ" dirty="0"/>
              <a:t>-рецепторлар орналасатыны анықталды. </a:t>
            </a:r>
            <a:endParaRPr lang="kk-KZ" dirty="0" smtClean="0"/>
          </a:p>
          <a:p>
            <a:pPr marL="0" indent="0">
              <a:buNone/>
            </a:pPr>
            <a:r>
              <a:rPr lang="ru-RU" dirty="0" smtClean="0"/>
              <a:t>   </a:t>
            </a:r>
            <a:r>
              <a:rPr lang="ru-RU" dirty="0" err="1" smtClean="0"/>
              <a:t>Гипоталамустың</a:t>
            </a:r>
            <a:r>
              <a:rPr lang="ru-RU" dirty="0" smtClean="0"/>
              <a:t> </a:t>
            </a:r>
            <a:r>
              <a:rPr lang="ru-RU" dirty="0" err="1"/>
              <a:t>нейросекреттерін</a:t>
            </a:r>
            <a:r>
              <a:rPr lang="ru-RU" dirty="0"/>
              <a:t> </a:t>
            </a:r>
            <a:r>
              <a:rPr lang="ru-RU" dirty="0" err="1"/>
              <a:t>рилизинг-гормондар</a:t>
            </a:r>
            <a:r>
              <a:rPr lang="ru-RU" dirty="0"/>
              <a:t> </a:t>
            </a:r>
            <a:r>
              <a:rPr lang="ru-RU" dirty="0" err="1"/>
              <a:t>деп</a:t>
            </a:r>
            <a:r>
              <a:rPr lang="ru-RU" dirty="0"/>
              <a:t> </a:t>
            </a:r>
            <a:r>
              <a:rPr lang="ru-RU" dirty="0" err="1"/>
              <a:t>атайды</a:t>
            </a:r>
            <a:r>
              <a:rPr lang="ru-RU" dirty="0"/>
              <a:t>. </a:t>
            </a:r>
            <a:r>
              <a:rPr lang="ru-RU" dirty="0" err="1"/>
              <a:t>Оларға</a:t>
            </a:r>
            <a:r>
              <a:rPr lang="ru-RU" dirty="0"/>
              <a:t> </a:t>
            </a:r>
            <a:r>
              <a:rPr lang="ru-RU" dirty="0" err="1"/>
              <a:t>либериндер</a:t>
            </a:r>
            <a:r>
              <a:rPr lang="ru-RU" dirty="0"/>
              <a:t> мен </a:t>
            </a:r>
            <a:r>
              <a:rPr lang="ru-RU" dirty="0" err="1"/>
              <a:t>статиндер</a:t>
            </a:r>
            <a:r>
              <a:rPr lang="ru-RU" dirty="0"/>
              <a:t> </a:t>
            </a:r>
            <a:r>
              <a:rPr lang="ru-RU" dirty="0" err="1"/>
              <a:t>жатады</a:t>
            </a:r>
            <a:r>
              <a:rPr lang="ru-RU" dirty="0"/>
              <a:t>. </a:t>
            </a:r>
            <a:r>
              <a:rPr lang="ru-RU" dirty="0" err="1"/>
              <a:t>Либериндер</a:t>
            </a:r>
            <a:r>
              <a:rPr lang="ru-RU" dirty="0"/>
              <a:t> </a:t>
            </a:r>
            <a:r>
              <a:rPr lang="ru-RU" dirty="0" err="1"/>
              <a:t>гипофиздің</a:t>
            </a:r>
            <a:r>
              <a:rPr lang="ru-RU" dirty="0"/>
              <a:t> </a:t>
            </a:r>
            <a:r>
              <a:rPr lang="ru-RU" dirty="0" err="1"/>
              <a:t>троптық</a:t>
            </a:r>
            <a:r>
              <a:rPr lang="ru-RU" dirty="0"/>
              <a:t> </a:t>
            </a:r>
            <a:r>
              <a:rPr lang="ru-RU" dirty="0" err="1"/>
              <a:t>гормондарының</a:t>
            </a:r>
            <a:r>
              <a:rPr lang="ru-RU" dirty="0"/>
              <a:t> </a:t>
            </a:r>
            <a:r>
              <a:rPr lang="ru-RU" dirty="0" err="1"/>
              <a:t>өндірілуін</a:t>
            </a:r>
            <a:r>
              <a:rPr lang="ru-RU" dirty="0"/>
              <a:t>, ал </a:t>
            </a:r>
            <a:r>
              <a:rPr lang="ru-RU" dirty="0" err="1"/>
              <a:t>статиндер</a:t>
            </a:r>
            <a:r>
              <a:rPr lang="ru-RU" dirty="0"/>
              <a:t> – </a:t>
            </a:r>
            <a:r>
              <a:rPr lang="ru-RU" dirty="0" err="1"/>
              <a:t>тежелуін</a:t>
            </a:r>
            <a:r>
              <a:rPr lang="ru-RU" dirty="0"/>
              <a:t> </a:t>
            </a:r>
            <a:r>
              <a:rPr lang="ru-RU" dirty="0" err="1"/>
              <a:t>реттейді</a:t>
            </a:r>
            <a:r>
              <a:rPr lang="ru-RU" dirty="0"/>
              <a:t>.</a:t>
            </a:r>
          </a:p>
          <a:p>
            <a:pPr marL="0" indent="0">
              <a:buNone/>
            </a:pPr>
            <a:endParaRPr lang="ru-RU" dirty="0"/>
          </a:p>
          <a:p>
            <a:pPr marL="0" indent="0">
              <a:buNone/>
            </a:pPr>
            <a:endParaRPr lang="ru-RU" dirty="0"/>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09" y="1124744"/>
            <a:ext cx="4005745"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41027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Данияр\Desktop\images (2).jpg"/>
          <p:cNvPicPr>
            <a:picLocks noChangeAspect="1" noChangeArrowheads="1"/>
          </p:cNvPicPr>
          <p:nvPr/>
        </p:nvPicPr>
        <p:blipFill>
          <a:blip r:embed="rId2"/>
          <a:srcRect/>
          <a:stretch>
            <a:fillRect/>
          </a:stretch>
        </p:blipFill>
        <p:spPr bwMode="auto">
          <a:xfrm>
            <a:off x="4643438" y="214290"/>
            <a:ext cx="2786082" cy="2456806"/>
          </a:xfrm>
          <a:prstGeom prst="rect">
            <a:avLst/>
          </a:prstGeom>
          <a:noFill/>
        </p:spPr>
      </p:pic>
      <p:sp>
        <p:nvSpPr>
          <p:cNvPr id="6" name="Скругленный прямоугольник 5"/>
          <p:cNvSpPr/>
          <p:nvPr/>
        </p:nvSpPr>
        <p:spPr>
          <a:xfrm>
            <a:off x="928662" y="214290"/>
            <a:ext cx="3143272" cy="7858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400" b="1" dirty="0" smtClean="0">
                <a:solidFill>
                  <a:schemeClr val="tx1"/>
                </a:solidFill>
                <a:latin typeface="Times New Roman" pitchFamily="18" charset="0"/>
                <a:cs typeface="Times New Roman" pitchFamily="18" charset="0"/>
              </a:rPr>
              <a:t>Гипофиз</a:t>
            </a:r>
            <a:r>
              <a:rPr lang="kk-KZ" dirty="0" smtClean="0"/>
              <a:t> </a:t>
            </a:r>
            <a:endParaRPr lang="ru-RU" dirty="0"/>
          </a:p>
        </p:txBody>
      </p:sp>
      <p:graphicFrame>
        <p:nvGraphicFramePr>
          <p:cNvPr id="7" name="Таблица 6"/>
          <p:cNvGraphicFramePr>
            <a:graphicFrameLocks noGrp="1"/>
          </p:cNvGraphicFramePr>
          <p:nvPr/>
        </p:nvGraphicFramePr>
        <p:xfrm>
          <a:off x="357158" y="2534994"/>
          <a:ext cx="8358214" cy="4351136"/>
        </p:xfrm>
        <a:graphic>
          <a:graphicData uri="http://schemas.openxmlformats.org/drawingml/2006/table">
            <a:tbl>
              <a:tblPr firstRow="1" bandRow="1">
                <a:tableStyleId>{BC89EF96-8CEA-46FF-86C4-4CE0E7609802}</a:tableStyleId>
              </a:tblPr>
              <a:tblGrid>
                <a:gridCol w="1044755"/>
                <a:gridCol w="1697774"/>
                <a:gridCol w="3134352"/>
                <a:gridCol w="1371279"/>
                <a:gridCol w="1110054"/>
              </a:tblGrid>
              <a:tr h="1059240">
                <a:tc rowSpan="2">
                  <a:txBody>
                    <a:bodyPr/>
                    <a:lstStyle/>
                    <a:p>
                      <a:pPr algn="ctr">
                        <a:lnSpc>
                          <a:spcPct val="115000"/>
                        </a:lnSpc>
                        <a:spcAft>
                          <a:spcPts val="0"/>
                        </a:spcAft>
                      </a:pPr>
                      <a:endParaRPr lang="kk-KZ" sz="2000" dirty="0" smtClean="0">
                        <a:effectLst/>
                        <a:latin typeface="Times New Roman" pitchFamily="18" charset="0"/>
                        <a:cs typeface="Times New Roman" pitchFamily="18" charset="0"/>
                      </a:endParaRPr>
                    </a:p>
                    <a:p>
                      <a:pPr algn="ctr">
                        <a:lnSpc>
                          <a:spcPct val="115000"/>
                        </a:lnSpc>
                        <a:spcAft>
                          <a:spcPts val="0"/>
                        </a:spcAft>
                      </a:pPr>
                      <a:endParaRPr lang="kk-KZ" sz="2000" dirty="0" smtClean="0">
                        <a:effectLst/>
                        <a:latin typeface="Times New Roman" pitchFamily="18" charset="0"/>
                        <a:cs typeface="Times New Roman" pitchFamily="18" charset="0"/>
                      </a:endParaRPr>
                    </a:p>
                    <a:p>
                      <a:pPr algn="ctr">
                        <a:lnSpc>
                          <a:spcPct val="115000"/>
                        </a:lnSpc>
                        <a:spcAft>
                          <a:spcPts val="0"/>
                        </a:spcAft>
                      </a:pPr>
                      <a:r>
                        <a:rPr lang="kk-KZ" sz="2000" dirty="0" smtClean="0">
                          <a:effectLst/>
                          <a:latin typeface="Times New Roman" pitchFamily="18" charset="0"/>
                          <a:cs typeface="Times New Roman" pitchFamily="18" charset="0"/>
                        </a:rPr>
                        <a:t>Бездің </a:t>
                      </a:r>
                      <a:r>
                        <a:rPr lang="kk-KZ" sz="2000" dirty="0">
                          <a:effectLst/>
                          <a:latin typeface="Times New Roman" pitchFamily="18" charset="0"/>
                          <a:cs typeface="Times New Roman" pitchFamily="18" charset="0"/>
                        </a:rPr>
                        <a:t>аты</a:t>
                      </a:r>
                      <a:endParaRPr lang="ru-RU" sz="2000" dirty="0">
                        <a:solidFill>
                          <a:schemeClr val="tx1"/>
                        </a:solidFill>
                        <a:effectLst/>
                        <a:latin typeface="Times New Roman" pitchFamily="18" charset="0"/>
                        <a:ea typeface="Calibri"/>
                        <a:cs typeface="Times New Roman" pitchFamily="18" charset="0"/>
                      </a:endParaRPr>
                    </a:p>
                  </a:txBody>
                  <a:tcPr marL="72448" marR="72448" marT="36224" marB="36224"/>
                </a:tc>
                <a:tc rowSpan="2">
                  <a:txBody>
                    <a:bodyPr/>
                    <a:lstStyle/>
                    <a:p>
                      <a:pPr algn="ctr">
                        <a:lnSpc>
                          <a:spcPct val="115000"/>
                        </a:lnSpc>
                        <a:spcAft>
                          <a:spcPts val="0"/>
                        </a:spcAft>
                      </a:pPr>
                      <a:endParaRPr lang="kk-KZ" sz="2000" dirty="0" smtClean="0">
                        <a:effectLst/>
                        <a:latin typeface="Times New Roman" pitchFamily="18" charset="0"/>
                        <a:cs typeface="Times New Roman" pitchFamily="18" charset="0"/>
                      </a:endParaRPr>
                    </a:p>
                    <a:p>
                      <a:pPr algn="ctr">
                        <a:lnSpc>
                          <a:spcPct val="115000"/>
                        </a:lnSpc>
                        <a:spcAft>
                          <a:spcPts val="0"/>
                        </a:spcAft>
                      </a:pPr>
                      <a:endParaRPr lang="kk-KZ" sz="2000" dirty="0" smtClean="0">
                        <a:effectLst/>
                        <a:latin typeface="Times New Roman" pitchFamily="18" charset="0"/>
                        <a:cs typeface="Times New Roman" pitchFamily="18" charset="0"/>
                      </a:endParaRPr>
                    </a:p>
                    <a:p>
                      <a:pPr algn="ctr">
                        <a:lnSpc>
                          <a:spcPct val="115000"/>
                        </a:lnSpc>
                        <a:spcAft>
                          <a:spcPts val="0"/>
                        </a:spcAft>
                      </a:pPr>
                      <a:r>
                        <a:rPr lang="kk-KZ" sz="2000" dirty="0" smtClean="0">
                          <a:effectLst/>
                          <a:latin typeface="Times New Roman" pitchFamily="18" charset="0"/>
                          <a:cs typeface="Times New Roman" pitchFamily="18" charset="0"/>
                        </a:rPr>
                        <a:t>Бөлетін </a:t>
                      </a:r>
                      <a:r>
                        <a:rPr lang="kk-KZ" sz="2000" dirty="0">
                          <a:effectLst/>
                          <a:latin typeface="Times New Roman" pitchFamily="18" charset="0"/>
                          <a:cs typeface="Times New Roman" pitchFamily="18" charset="0"/>
                        </a:rPr>
                        <a:t>гормон</a:t>
                      </a:r>
                      <a:endParaRPr lang="ru-RU" sz="2000" dirty="0">
                        <a:solidFill>
                          <a:schemeClr val="tx1"/>
                        </a:solidFill>
                        <a:effectLst/>
                        <a:latin typeface="Times New Roman" pitchFamily="18" charset="0"/>
                        <a:ea typeface="Calibri"/>
                        <a:cs typeface="Times New Roman" pitchFamily="18" charset="0"/>
                      </a:endParaRPr>
                    </a:p>
                  </a:txBody>
                  <a:tcPr marL="72448" marR="72448" marT="36224" marB="36224"/>
                </a:tc>
                <a:tc rowSpan="2">
                  <a:txBody>
                    <a:bodyPr/>
                    <a:lstStyle/>
                    <a:p>
                      <a:pPr algn="ctr">
                        <a:lnSpc>
                          <a:spcPct val="115000"/>
                        </a:lnSpc>
                        <a:spcAft>
                          <a:spcPts val="0"/>
                        </a:spcAft>
                      </a:pPr>
                      <a:endParaRPr lang="kk-KZ" sz="2000" dirty="0" smtClean="0">
                        <a:effectLst/>
                        <a:latin typeface="Times New Roman" pitchFamily="18" charset="0"/>
                        <a:cs typeface="Times New Roman" pitchFamily="18" charset="0"/>
                      </a:endParaRPr>
                    </a:p>
                    <a:p>
                      <a:pPr algn="ctr">
                        <a:lnSpc>
                          <a:spcPct val="115000"/>
                        </a:lnSpc>
                        <a:spcAft>
                          <a:spcPts val="0"/>
                        </a:spcAft>
                      </a:pPr>
                      <a:endParaRPr lang="kk-KZ" sz="2000" dirty="0" smtClean="0">
                        <a:effectLst/>
                        <a:latin typeface="Times New Roman" pitchFamily="18" charset="0"/>
                        <a:cs typeface="Times New Roman" pitchFamily="18" charset="0"/>
                      </a:endParaRPr>
                    </a:p>
                    <a:p>
                      <a:pPr algn="ctr">
                        <a:lnSpc>
                          <a:spcPct val="115000"/>
                        </a:lnSpc>
                        <a:spcAft>
                          <a:spcPts val="0"/>
                        </a:spcAft>
                      </a:pPr>
                      <a:r>
                        <a:rPr lang="kk-KZ" sz="2000" dirty="0" smtClean="0">
                          <a:effectLst/>
                          <a:latin typeface="Times New Roman" pitchFamily="18" charset="0"/>
                          <a:cs typeface="Times New Roman" pitchFamily="18" charset="0"/>
                        </a:rPr>
                        <a:t>Ерекшелігі</a:t>
                      </a:r>
                      <a:r>
                        <a:rPr lang="kk-KZ" sz="2000" baseline="0" dirty="0" smtClean="0">
                          <a:effectLst/>
                          <a:latin typeface="Times New Roman" pitchFamily="18" charset="0"/>
                          <a:cs typeface="Times New Roman" pitchFamily="18" charset="0"/>
                        </a:rPr>
                        <a:t> </a:t>
                      </a:r>
                      <a:endParaRPr lang="ru-RU" sz="2000" dirty="0">
                        <a:solidFill>
                          <a:schemeClr val="tx1"/>
                        </a:solidFill>
                        <a:effectLst/>
                        <a:latin typeface="Times New Roman" pitchFamily="18" charset="0"/>
                        <a:ea typeface="Calibri"/>
                        <a:cs typeface="Times New Roman" pitchFamily="18" charset="0"/>
                      </a:endParaRPr>
                    </a:p>
                  </a:txBody>
                  <a:tcPr marL="72448" marR="72448" marT="36224" marB="36224"/>
                </a:tc>
                <a:tc gridSpan="2">
                  <a:txBody>
                    <a:bodyPr/>
                    <a:lstStyle/>
                    <a:p>
                      <a:pPr algn="ctr">
                        <a:lnSpc>
                          <a:spcPct val="115000"/>
                        </a:lnSpc>
                        <a:spcAft>
                          <a:spcPts val="0"/>
                        </a:spcAft>
                      </a:pPr>
                      <a:r>
                        <a:rPr lang="kk-KZ" sz="2000" dirty="0" smtClean="0">
                          <a:effectLst/>
                          <a:latin typeface="Times New Roman" pitchFamily="18" charset="0"/>
                          <a:cs typeface="Times New Roman" pitchFamily="18" charset="0"/>
                        </a:rPr>
                        <a:t>Бездердің қызметі </a:t>
                      </a:r>
                      <a:r>
                        <a:rPr lang="kk-KZ" sz="2000" dirty="0">
                          <a:effectLst/>
                          <a:latin typeface="Times New Roman" pitchFamily="18" charset="0"/>
                          <a:cs typeface="Times New Roman" pitchFamily="18" charset="0"/>
                        </a:rPr>
                        <a:t>бұзылуынан болатын аурулар</a:t>
                      </a:r>
                      <a:endParaRPr lang="ru-RU" sz="2000" dirty="0">
                        <a:solidFill>
                          <a:schemeClr val="tx1"/>
                        </a:solidFill>
                        <a:effectLst/>
                        <a:latin typeface="Times New Roman" pitchFamily="18" charset="0"/>
                        <a:ea typeface="Calibri"/>
                        <a:cs typeface="Times New Roman" pitchFamily="18" charset="0"/>
                      </a:endParaRPr>
                    </a:p>
                  </a:txBody>
                  <a:tcPr marL="72448" marR="72448" marT="36224" marB="36224"/>
                </a:tc>
                <a:tc hMerge="1">
                  <a:txBody>
                    <a:bodyPr/>
                    <a:lstStyle/>
                    <a:p>
                      <a:endParaRPr lang="ru-RU"/>
                    </a:p>
                  </a:txBody>
                  <a:tcPr/>
                </a:tc>
              </a:tr>
              <a:tr h="1251860">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kk-KZ" sz="2000" dirty="0">
                          <a:effectLst/>
                          <a:latin typeface="Times New Roman" pitchFamily="18" charset="0"/>
                          <a:cs typeface="Times New Roman" pitchFamily="18" charset="0"/>
                        </a:rPr>
                        <a:t>Егер гормондар аз бөлінсе</a:t>
                      </a:r>
                      <a:endParaRPr lang="ru-RU" sz="2000" dirty="0">
                        <a:solidFill>
                          <a:schemeClr val="tx1"/>
                        </a:solidFill>
                        <a:effectLst/>
                        <a:latin typeface="Times New Roman" pitchFamily="18" charset="0"/>
                        <a:ea typeface="Calibri"/>
                        <a:cs typeface="Times New Roman" pitchFamily="18" charset="0"/>
                      </a:endParaRPr>
                    </a:p>
                  </a:txBody>
                  <a:tcPr marL="72448" marR="72448" marT="36224" marB="36224"/>
                </a:tc>
                <a:tc>
                  <a:txBody>
                    <a:bodyPr/>
                    <a:lstStyle/>
                    <a:p>
                      <a:pPr algn="ctr">
                        <a:lnSpc>
                          <a:spcPct val="115000"/>
                        </a:lnSpc>
                        <a:spcAft>
                          <a:spcPts val="0"/>
                        </a:spcAft>
                      </a:pPr>
                      <a:r>
                        <a:rPr lang="kk-KZ" sz="2000" dirty="0">
                          <a:effectLst/>
                          <a:latin typeface="Times New Roman" pitchFamily="18" charset="0"/>
                          <a:cs typeface="Times New Roman" pitchFamily="18" charset="0"/>
                        </a:rPr>
                        <a:t>Егер гормондар көп бөлінсе</a:t>
                      </a:r>
                      <a:endParaRPr lang="ru-RU" sz="2000" dirty="0">
                        <a:solidFill>
                          <a:schemeClr val="tx1"/>
                        </a:solidFill>
                        <a:effectLst/>
                        <a:latin typeface="Times New Roman" pitchFamily="18" charset="0"/>
                        <a:ea typeface="Calibri"/>
                        <a:cs typeface="Times New Roman" pitchFamily="18" charset="0"/>
                      </a:endParaRPr>
                    </a:p>
                  </a:txBody>
                  <a:tcPr marL="0" marR="0" marT="0" marB="0"/>
                </a:tc>
              </a:tr>
              <a:tr h="1316546">
                <a:tc>
                  <a:txBody>
                    <a:bodyPr/>
                    <a:lstStyle/>
                    <a:p>
                      <a:pPr>
                        <a:lnSpc>
                          <a:spcPct val="115000"/>
                        </a:lnSpc>
                        <a:spcAft>
                          <a:spcPts val="0"/>
                        </a:spcAft>
                      </a:pPr>
                      <a:r>
                        <a:rPr lang="ru-RU" sz="2000">
                          <a:effectLst/>
                          <a:latin typeface="Times New Roman" pitchFamily="18" charset="0"/>
                          <a:cs typeface="Times New Roman" pitchFamily="18" charset="0"/>
                        </a:rPr>
                        <a:t>Гипофиз</a:t>
                      </a:r>
                      <a:r>
                        <a:rPr lang="kk-KZ" sz="2000">
                          <a:effectLst/>
                          <a:latin typeface="Times New Roman" pitchFamily="18" charset="0"/>
                          <a:cs typeface="Times New Roman" pitchFamily="18" charset="0"/>
                        </a:rPr>
                        <a:t>                   (өсу гормоны)</a:t>
                      </a:r>
                      <a:endParaRPr lang="ru-RU" sz="2000">
                        <a:solidFill>
                          <a:schemeClr val="tx1"/>
                        </a:solidFill>
                        <a:effectLst/>
                        <a:latin typeface="Times New Roman" pitchFamily="18" charset="0"/>
                        <a:ea typeface="Calibri"/>
                        <a:cs typeface="Times New Roman" pitchFamily="18" charset="0"/>
                      </a:endParaRPr>
                    </a:p>
                  </a:txBody>
                  <a:tcPr marL="72448" marR="72448" marT="36224" marB="36224"/>
                </a:tc>
                <a:tc>
                  <a:txBody>
                    <a:bodyPr/>
                    <a:lstStyle/>
                    <a:p>
                      <a:pPr>
                        <a:lnSpc>
                          <a:spcPct val="115000"/>
                        </a:lnSpc>
                        <a:spcAft>
                          <a:spcPts val="0"/>
                        </a:spcAft>
                      </a:pPr>
                      <a:r>
                        <a:rPr lang="kk-KZ" sz="1600" b="1" dirty="0" smtClean="0">
                          <a:effectLst/>
                          <a:latin typeface="Times New Roman" pitchFamily="18" charset="0"/>
                          <a:cs typeface="Times New Roman" pitchFamily="18" charset="0"/>
                        </a:rPr>
                        <a:t>Нейрогормондар </a:t>
                      </a:r>
                      <a:endParaRPr lang="ru-RU" sz="1600" dirty="0">
                        <a:solidFill>
                          <a:schemeClr val="tx1"/>
                        </a:solidFill>
                        <a:effectLst/>
                        <a:latin typeface="Times New Roman" pitchFamily="18" charset="0"/>
                        <a:ea typeface="Calibri"/>
                        <a:cs typeface="Times New Roman" pitchFamily="18" charset="0"/>
                      </a:endParaRPr>
                    </a:p>
                  </a:txBody>
                  <a:tcPr marL="72448" marR="72448" marT="36224" marB="36224"/>
                </a:tc>
                <a:tc>
                  <a:txBody>
                    <a:bodyPr/>
                    <a:lstStyle/>
                    <a:p>
                      <a:pPr>
                        <a:lnSpc>
                          <a:spcPct val="115000"/>
                        </a:lnSpc>
                        <a:spcAft>
                          <a:spcPts val="0"/>
                        </a:spcAft>
                      </a:pPr>
                      <a:r>
                        <a:rPr lang="kk-KZ" sz="2000" dirty="0" smtClean="0">
                          <a:effectLst/>
                          <a:latin typeface="Times New Roman" pitchFamily="18" charset="0"/>
                          <a:cs typeface="Times New Roman" pitchFamily="18" charset="0"/>
                        </a:rPr>
                        <a:t>Пішіні</a:t>
                      </a:r>
                      <a:r>
                        <a:rPr lang="kk-KZ" sz="2000" baseline="0" dirty="0" smtClean="0">
                          <a:effectLst/>
                          <a:latin typeface="Times New Roman" pitchFamily="18" charset="0"/>
                          <a:cs typeface="Times New Roman" pitchFamily="18" charset="0"/>
                        </a:rPr>
                        <a:t> үрмебұршақ тәрізді. Ересек адамдарда салмағы 0,5-0,6г. Гипофиз – безді және жүйке ұлпаларынан тұрады. </a:t>
                      </a:r>
                      <a:endParaRPr lang="ru-RU" sz="2000" dirty="0">
                        <a:solidFill>
                          <a:schemeClr val="tx1"/>
                        </a:solidFill>
                        <a:effectLst/>
                        <a:latin typeface="Times New Roman" pitchFamily="18" charset="0"/>
                        <a:ea typeface="Calibri"/>
                        <a:cs typeface="Times New Roman" pitchFamily="18" charset="0"/>
                      </a:endParaRPr>
                    </a:p>
                  </a:txBody>
                  <a:tcPr marL="72448" marR="72448" marT="36224" marB="36224"/>
                </a:tc>
                <a:tc>
                  <a:txBody>
                    <a:bodyPr/>
                    <a:lstStyle/>
                    <a:p>
                      <a:pPr>
                        <a:lnSpc>
                          <a:spcPct val="115000"/>
                        </a:lnSpc>
                        <a:spcAft>
                          <a:spcPts val="0"/>
                        </a:spcAft>
                      </a:pPr>
                      <a:r>
                        <a:rPr lang="kk-KZ" sz="2000" dirty="0" smtClean="0">
                          <a:effectLst/>
                          <a:latin typeface="Times New Roman" pitchFamily="18" charset="0"/>
                          <a:cs typeface="Times New Roman" pitchFamily="18" charset="0"/>
                        </a:rPr>
                        <a:t>Ергежей</a:t>
                      </a:r>
                      <a:r>
                        <a:rPr lang="en-US" sz="2000" dirty="0" smtClean="0">
                          <a:effectLst/>
                          <a:latin typeface="Times New Roman" pitchFamily="18" charset="0"/>
                          <a:cs typeface="Times New Roman" pitchFamily="18" charset="0"/>
                        </a:rPr>
                        <a:t>-</a:t>
                      </a:r>
                      <a:r>
                        <a:rPr lang="kk-KZ" sz="2000" dirty="0" smtClean="0">
                          <a:effectLst/>
                          <a:latin typeface="Times New Roman" pitchFamily="18" charset="0"/>
                          <a:cs typeface="Times New Roman" pitchFamily="18" charset="0"/>
                        </a:rPr>
                        <a:t>лілік</a:t>
                      </a:r>
                      <a:endParaRPr lang="ru-RU" sz="2000" dirty="0">
                        <a:solidFill>
                          <a:schemeClr val="tx1"/>
                        </a:solidFill>
                        <a:effectLst/>
                        <a:latin typeface="Times New Roman" pitchFamily="18" charset="0"/>
                        <a:ea typeface="Calibri"/>
                        <a:cs typeface="Times New Roman" pitchFamily="18" charset="0"/>
                      </a:endParaRPr>
                    </a:p>
                  </a:txBody>
                  <a:tcPr marL="72448" marR="72448" marT="36224" marB="36224"/>
                </a:tc>
                <a:tc>
                  <a:txBody>
                    <a:bodyPr/>
                    <a:lstStyle/>
                    <a:p>
                      <a:pPr algn="just">
                        <a:lnSpc>
                          <a:spcPct val="115000"/>
                        </a:lnSpc>
                        <a:spcAft>
                          <a:spcPts val="0"/>
                        </a:spcAft>
                      </a:pPr>
                      <a:r>
                        <a:rPr lang="kk-KZ" sz="2000" dirty="0" smtClean="0">
                          <a:effectLst/>
                          <a:latin typeface="Times New Roman" pitchFamily="18" charset="0"/>
                          <a:cs typeface="Times New Roman" pitchFamily="18" charset="0"/>
                        </a:rPr>
                        <a:t>Акроме</a:t>
                      </a:r>
                      <a:r>
                        <a:rPr lang="en-US" sz="2000" dirty="0" smtClean="0">
                          <a:effectLst/>
                          <a:latin typeface="Times New Roman" pitchFamily="18" charset="0"/>
                          <a:cs typeface="Times New Roman" pitchFamily="18" charset="0"/>
                        </a:rPr>
                        <a:t>-</a:t>
                      </a:r>
                      <a:r>
                        <a:rPr lang="kk-KZ" sz="2000" dirty="0" smtClean="0">
                          <a:effectLst/>
                          <a:latin typeface="Times New Roman" pitchFamily="18" charset="0"/>
                          <a:cs typeface="Times New Roman" pitchFamily="18" charset="0"/>
                        </a:rPr>
                        <a:t>галия</a:t>
                      </a:r>
                      <a:endParaRPr lang="ru-RU" sz="2000" dirty="0">
                        <a:solidFill>
                          <a:schemeClr val="tx1"/>
                        </a:solidFill>
                        <a:effectLst/>
                        <a:latin typeface="Times New Roman" pitchFamily="18" charset="0"/>
                        <a:ea typeface="Calibri"/>
                        <a:cs typeface="Times New Roman" pitchFamily="18" charset="0"/>
                      </a:endParaRPr>
                    </a:p>
                  </a:txBody>
                  <a:tcPr marL="0" marR="0" marT="0" marB="0"/>
                </a:tc>
              </a:tr>
            </a:tbl>
          </a:graphicData>
        </a:graphic>
      </p:graphicFrame>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44008" y="116632"/>
            <a:ext cx="3744416" cy="634082"/>
          </a:xfrm>
        </p:spPr>
        <p:txBody>
          <a:bodyPr>
            <a:normAutofit fontScale="90000"/>
          </a:bodyPr>
          <a:lstStyle/>
          <a:p>
            <a:r>
              <a:rPr lang="kk-KZ" dirty="0" smtClean="0">
                <a:effectLst>
                  <a:outerShdw blurRad="38100" dist="38100" dir="2700000" algn="tl">
                    <a:srgbClr val="000000">
                      <a:alpha val="43137"/>
                    </a:srgbClr>
                  </a:outerShdw>
                </a:effectLst>
              </a:rPr>
              <a:t>Гипофиз</a:t>
            </a:r>
            <a:endParaRPr lang="ru-RU" dirty="0">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4038747" y="764704"/>
            <a:ext cx="4895831" cy="4929411"/>
          </a:xfrm>
        </p:spPr>
        <p:txBody>
          <a:bodyPr>
            <a:noAutofit/>
          </a:bodyPr>
          <a:lstStyle/>
          <a:p>
            <a:pPr marL="0" indent="0">
              <a:buNone/>
            </a:pPr>
            <a:r>
              <a:rPr lang="kk-KZ" sz="1800" i="1" dirty="0" smtClean="0"/>
              <a:t>    Гипофиздің </a:t>
            </a:r>
            <a:r>
              <a:rPr lang="kk-KZ" sz="1800" i="1" dirty="0"/>
              <a:t>алдыңғы бөлігі </a:t>
            </a:r>
            <a:r>
              <a:rPr lang="kk-KZ" sz="1800" dirty="0"/>
              <a:t>- аденогипофиз үш түрлі, атап айтқанда, ацидофилдік, базофилдік және хромофилік жасушалардан тұрады. </a:t>
            </a:r>
            <a:r>
              <a:rPr lang="kk-KZ" sz="1800" dirty="0" smtClean="0"/>
              <a:t>Соматотроптық </a:t>
            </a:r>
            <a:r>
              <a:rPr lang="kk-KZ" sz="1800" dirty="0"/>
              <a:t>СТГ (соматотропин), тиреотроптық ТТГ (тиреотропин), адренокортикотроптық АКТГ (адренокортикотропин), гонадотроптық ГТГ (гонадотропин), фоллитропин ФСГ, лютеиндейтін ЛСГ (лютропин), пролактин бағыттаушы гормондары түзіледі</a:t>
            </a:r>
            <a:r>
              <a:rPr lang="kk-KZ" sz="1800" dirty="0" smtClean="0"/>
              <a:t>.</a:t>
            </a:r>
            <a:endParaRPr lang="kk-KZ" sz="1800" i="1" dirty="0" smtClean="0"/>
          </a:p>
          <a:p>
            <a:pPr marL="0" indent="0">
              <a:buNone/>
            </a:pPr>
            <a:r>
              <a:rPr lang="kk-KZ" sz="1800" i="1" dirty="0" smtClean="0"/>
              <a:t>   Гипофиздің </a:t>
            </a:r>
            <a:r>
              <a:rPr lang="kk-KZ" sz="1800" i="1" dirty="0"/>
              <a:t>артқы бөлігі - </a:t>
            </a:r>
            <a:r>
              <a:rPr lang="kk-KZ" sz="1800" dirty="0"/>
              <a:t>нейрогипофиз пирамида тәрізді үлкен жасушалар - питуициттерден және гипоталамустың нейросекрециялыұқ жасушаларының талшықтарынан тұрады. </a:t>
            </a:r>
            <a:endParaRPr lang="ru-RU" sz="1800" dirty="0"/>
          </a:p>
          <a:p>
            <a:pPr marL="0" indent="0">
              <a:buNone/>
            </a:pPr>
            <a:r>
              <a:rPr lang="ru-RU" sz="1800" i="1" dirty="0" smtClean="0"/>
              <a:t>    </a:t>
            </a:r>
            <a:r>
              <a:rPr lang="ru-RU" sz="1800" i="1" dirty="0" err="1" smtClean="0"/>
              <a:t>Гипофиздің</a:t>
            </a:r>
            <a:r>
              <a:rPr lang="ru-RU" sz="1800" i="1" dirty="0" smtClean="0"/>
              <a:t> </a:t>
            </a:r>
            <a:r>
              <a:rPr lang="ru-RU" sz="1800" i="1" dirty="0" err="1"/>
              <a:t>ортаң</a:t>
            </a:r>
            <a:r>
              <a:rPr lang="kk-KZ" sz="1800" i="1" dirty="0"/>
              <a:t>ғ</a:t>
            </a:r>
            <a:r>
              <a:rPr lang="ru-RU" sz="1800" i="1" dirty="0"/>
              <a:t>ы </a:t>
            </a:r>
            <a:r>
              <a:rPr lang="ru-RU" sz="1800" i="1" dirty="0" err="1"/>
              <a:t>бөлігінде</a:t>
            </a:r>
            <a:r>
              <a:rPr lang="ru-RU" sz="1800" i="1" dirty="0"/>
              <a:t> </a:t>
            </a:r>
            <a:r>
              <a:rPr lang="ru-RU" sz="1800" dirty="0"/>
              <a:t>меланотропин (МСГ), </a:t>
            </a:r>
            <a:r>
              <a:rPr lang="ru-RU" sz="1800" dirty="0" err="1"/>
              <a:t>яғни</a:t>
            </a:r>
            <a:r>
              <a:rPr lang="ru-RU" sz="1800" dirty="0"/>
              <a:t> интермедин гормоны </a:t>
            </a:r>
            <a:r>
              <a:rPr lang="ru-RU" sz="1800" dirty="0" err="1"/>
              <a:t>түзілед</a:t>
            </a:r>
            <a:r>
              <a:rPr lang="kk-KZ" sz="1800" dirty="0"/>
              <a:t>і</a:t>
            </a:r>
            <a:r>
              <a:rPr lang="ru-RU" sz="1800" dirty="0"/>
              <a:t>. Б</a:t>
            </a:r>
            <a:r>
              <a:rPr lang="kk-KZ" sz="1800" dirty="0"/>
              <a:t>ұ</a:t>
            </a:r>
            <a:r>
              <a:rPr lang="ru-RU" sz="1800" dirty="0"/>
              <a:t>л гормон </a:t>
            </a:r>
            <a:r>
              <a:rPr lang="ru-RU" sz="1800" dirty="0" err="1"/>
              <a:t>терідегі</a:t>
            </a:r>
            <a:r>
              <a:rPr lang="ru-RU" sz="1800" dirty="0"/>
              <a:t> </a:t>
            </a:r>
            <a:r>
              <a:rPr lang="ru-RU" sz="1800" dirty="0" err="1"/>
              <a:t>питменттік</a:t>
            </a:r>
            <a:r>
              <a:rPr lang="ru-RU" sz="1800" dirty="0"/>
              <a:t> </a:t>
            </a:r>
            <a:r>
              <a:rPr lang="ru-RU" sz="1800" dirty="0" err="1"/>
              <a:t>жасушаларда</a:t>
            </a:r>
            <a:r>
              <a:rPr lang="ru-RU" sz="1800" dirty="0"/>
              <a:t> </a:t>
            </a:r>
            <a:r>
              <a:rPr lang="ru-RU" sz="1800" dirty="0" err="1"/>
              <a:t>бояушы</a:t>
            </a:r>
            <a:r>
              <a:rPr lang="ru-RU" sz="1800" dirty="0"/>
              <a:t> </a:t>
            </a:r>
            <a:r>
              <a:rPr lang="ru-RU" sz="1800" dirty="0" err="1"/>
              <a:t>түйіршіктерін</a:t>
            </a:r>
            <a:r>
              <a:rPr lang="ru-RU" sz="1800" dirty="0"/>
              <a:t> </a:t>
            </a:r>
            <a:r>
              <a:rPr lang="ru-RU" sz="1800" dirty="0" err="1"/>
              <a:t>көбейтіп</a:t>
            </a:r>
            <a:r>
              <a:rPr lang="ru-RU" sz="1800" dirty="0"/>
              <a:t>, </a:t>
            </a:r>
            <a:r>
              <a:rPr lang="ru-RU" sz="1800" dirty="0" err="1"/>
              <a:t>жасуша</a:t>
            </a:r>
            <a:r>
              <a:rPr lang="ru-RU" sz="1800" dirty="0"/>
              <a:t> </a:t>
            </a:r>
            <a:r>
              <a:rPr lang="ru-RU" sz="1800" dirty="0" err="1"/>
              <a:t>талшығын</a:t>
            </a:r>
            <a:r>
              <a:rPr lang="ru-RU" sz="1800" dirty="0"/>
              <a:t> </a:t>
            </a:r>
            <a:r>
              <a:rPr lang="ru-RU" sz="1800" dirty="0" err="1"/>
              <a:t>кеңейтеді</a:t>
            </a:r>
            <a:r>
              <a:rPr lang="ru-RU" sz="1800" dirty="0"/>
              <a:t> </a:t>
            </a:r>
            <a:r>
              <a:rPr lang="ru-RU" sz="1800" dirty="0" err="1"/>
              <a:t>және</a:t>
            </a:r>
            <a:r>
              <a:rPr lang="ru-RU" sz="1800" dirty="0"/>
              <a:t> </a:t>
            </a:r>
            <a:r>
              <a:rPr lang="ru-RU" sz="1800" dirty="0" err="1"/>
              <a:t>олардың</a:t>
            </a:r>
            <a:r>
              <a:rPr lang="ru-RU" sz="1800" dirty="0"/>
              <a:t> </a:t>
            </a:r>
            <a:r>
              <a:rPr lang="ru-RU" sz="1800" dirty="0" err="1"/>
              <a:t>біркелкі</a:t>
            </a:r>
            <a:r>
              <a:rPr lang="ru-RU" sz="1800" dirty="0"/>
              <a:t> </a:t>
            </a:r>
            <a:r>
              <a:rPr lang="ru-RU" sz="1800" dirty="0" err="1"/>
              <a:t>орналасуын</a:t>
            </a:r>
            <a:r>
              <a:rPr lang="ru-RU" sz="1800" dirty="0"/>
              <a:t> </a:t>
            </a:r>
            <a:r>
              <a:rPr lang="ru-RU" sz="1800" dirty="0" err="1"/>
              <a:t>қамтамасыз</a:t>
            </a:r>
            <a:r>
              <a:rPr lang="ru-RU" sz="1800" dirty="0"/>
              <a:t> </a:t>
            </a:r>
            <a:r>
              <a:rPr lang="ru-RU" sz="1800" dirty="0" err="1"/>
              <a:t>етеді</a:t>
            </a:r>
            <a:r>
              <a:rPr lang="ru-RU" sz="1800" dirty="0"/>
              <a:t>.</a:t>
            </a:r>
          </a:p>
          <a:p>
            <a:pPr marL="0" indent="0">
              <a:buNone/>
            </a:pPr>
            <a:endParaRPr lang="ru-RU" sz="1800" dirty="0"/>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015186"/>
            <a:ext cx="38100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47928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7704" y="620688"/>
            <a:ext cx="2088232" cy="634082"/>
          </a:xfrm>
        </p:spPr>
        <p:txBody>
          <a:bodyPr>
            <a:normAutofit fontScale="90000"/>
          </a:bodyPr>
          <a:lstStyle/>
          <a:p>
            <a:r>
              <a:rPr lang="kk-KZ" dirty="0" smtClean="0">
                <a:effectLst>
                  <a:outerShdw blurRad="38100" dist="38100" dir="2700000" algn="tl">
                    <a:srgbClr val="000000">
                      <a:alpha val="43137"/>
                    </a:srgbClr>
                  </a:outerShdw>
                </a:effectLst>
              </a:rPr>
              <a:t>Жоспар:</a:t>
            </a:r>
            <a:endParaRPr lang="ru-RU" dirty="0">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1907704" y="1844824"/>
            <a:ext cx="6995120" cy="4425355"/>
          </a:xfrm>
        </p:spPr>
        <p:txBody>
          <a:bodyPr>
            <a:normAutofit/>
          </a:bodyPr>
          <a:lstStyle/>
          <a:p>
            <a:pPr>
              <a:lnSpc>
                <a:spcPct val="80000"/>
              </a:lnSpc>
              <a:buFont typeface="Wingdings" pitchFamily="2" charset="2"/>
              <a:buChar char="Ø"/>
              <a:defRPr/>
            </a:pPr>
            <a:r>
              <a:rPr lang="kk-KZ" sz="2400" dirty="0">
                <a:cs typeface="Times New Roman" charset="0"/>
              </a:rPr>
              <a:t> Кіріспе.</a:t>
            </a:r>
          </a:p>
          <a:p>
            <a:pPr>
              <a:lnSpc>
                <a:spcPct val="80000"/>
              </a:lnSpc>
              <a:buFont typeface="Wingdings" pitchFamily="2" charset="2"/>
              <a:buChar char="Ø"/>
              <a:defRPr/>
            </a:pPr>
            <a:r>
              <a:rPr lang="kk-KZ" sz="2400" dirty="0">
                <a:cs typeface="Times New Roman" charset="0"/>
              </a:rPr>
              <a:t> Негізгі бөлім</a:t>
            </a:r>
            <a:r>
              <a:rPr lang="kk-KZ" sz="2400" dirty="0" smtClean="0">
                <a:cs typeface="Times New Roman" charset="0"/>
              </a:rPr>
              <a:t>.</a:t>
            </a:r>
            <a:endParaRPr lang="kk-KZ" sz="2400" dirty="0">
              <a:cs typeface="Times New Roman" charset="0"/>
            </a:endParaRPr>
          </a:p>
          <a:p>
            <a:pPr marL="457200" indent="-457200">
              <a:lnSpc>
                <a:spcPct val="80000"/>
              </a:lnSpc>
              <a:buFont typeface="+mj-lt"/>
              <a:buAutoNum type="arabicPeriod"/>
              <a:defRPr/>
            </a:pPr>
            <a:r>
              <a:rPr lang="kk-KZ" sz="2400" dirty="0" smtClean="0">
                <a:cs typeface="Times New Roman" charset="0"/>
              </a:rPr>
              <a:t>Эндокринді жүйе, жіктелуі.</a:t>
            </a:r>
            <a:endParaRPr lang="kk-KZ" sz="2400" dirty="0">
              <a:cs typeface="Times New Roman" charset="0"/>
            </a:endParaRPr>
          </a:p>
          <a:p>
            <a:pPr marL="457200" indent="-457200">
              <a:lnSpc>
                <a:spcPct val="80000"/>
              </a:lnSpc>
              <a:buFont typeface="+mj-lt"/>
              <a:buAutoNum type="arabicPeriod"/>
              <a:defRPr/>
            </a:pPr>
            <a:r>
              <a:rPr lang="kk-KZ" sz="2400" dirty="0" smtClean="0">
                <a:cs typeface="Times New Roman" charset="0"/>
              </a:rPr>
              <a:t>Эндокринді бездер, олардың </a:t>
            </a:r>
            <a:r>
              <a:rPr lang="kk-KZ" sz="2400" dirty="0">
                <a:cs typeface="Times New Roman" charset="0"/>
              </a:rPr>
              <a:t>дамуы.</a:t>
            </a:r>
          </a:p>
          <a:p>
            <a:pPr marL="571500" indent="-571500">
              <a:lnSpc>
                <a:spcPct val="80000"/>
              </a:lnSpc>
              <a:buFont typeface="Rockwell" pitchFamily="18" charset="0"/>
              <a:buAutoNum type="arabicPeriod"/>
              <a:defRPr/>
            </a:pPr>
            <a:r>
              <a:rPr lang="kk-KZ" sz="2400" dirty="0" smtClean="0">
                <a:cs typeface="Times New Roman" charset="0"/>
              </a:rPr>
              <a:t>Эндокринді бездердің құрылысы.</a:t>
            </a:r>
          </a:p>
          <a:p>
            <a:pPr marL="571500" indent="-571500">
              <a:lnSpc>
                <a:spcPct val="80000"/>
              </a:lnSpc>
              <a:buFont typeface="Rockwell" pitchFamily="18" charset="0"/>
              <a:buAutoNum type="arabicPeriod"/>
              <a:defRPr/>
            </a:pPr>
            <a:r>
              <a:rPr lang="kk-KZ" sz="2400" dirty="0" smtClean="0">
                <a:cs typeface="Times New Roman" charset="0"/>
              </a:rPr>
              <a:t>Бездерден бөлінетін гармондар.</a:t>
            </a:r>
          </a:p>
          <a:p>
            <a:pPr marL="571500" indent="-571500">
              <a:lnSpc>
                <a:spcPct val="80000"/>
              </a:lnSpc>
              <a:buFont typeface="Rockwell" pitchFamily="18" charset="0"/>
              <a:buAutoNum type="arabicPeriod"/>
              <a:defRPr/>
            </a:pPr>
            <a:r>
              <a:rPr lang="kk-KZ" sz="2400" dirty="0" smtClean="0">
                <a:cs typeface="Times New Roman" charset="0"/>
              </a:rPr>
              <a:t>Эндокринді бездердің тамырлануы мен жүйкеленуі.</a:t>
            </a:r>
            <a:endParaRPr lang="kk-KZ" sz="2400" dirty="0">
              <a:cs typeface="Times New Roman" charset="0"/>
            </a:endParaRPr>
          </a:p>
          <a:p>
            <a:pPr marL="571500" indent="-571500">
              <a:lnSpc>
                <a:spcPct val="80000"/>
              </a:lnSpc>
              <a:buFont typeface="Rockwell" pitchFamily="18" charset="0"/>
              <a:buAutoNum type="arabicPeriod"/>
              <a:defRPr/>
            </a:pPr>
            <a:r>
              <a:rPr lang="kk-KZ" sz="2400" dirty="0" smtClean="0">
                <a:cs typeface="Times New Roman" charset="0"/>
              </a:rPr>
              <a:t>Бездердің жастық </a:t>
            </a:r>
            <a:r>
              <a:rPr lang="kk-KZ" sz="2400" dirty="0">
                <a:cs typeface="Times New Roman" charset="0"/>
              </a:rPr>
              <a:t>ерекшеліктері.</a:t>
            </a:r>
          </a:p>
          <a:p>
            <a:pPr>
              <a:lnSpc>
                <a:spcPct val="80000"/>
              </a:lnSpc>
              <a:buFont typeface="Wingdings" pitchFamily="2" charset="2"/>
              <a:buChar char="Ø"/>
              <a:defRPr/>
            </a:pPr>
            <a:r>
              <a:rPr lang="kk-KZ" sz="2400" dirty="0">
                <a:cs typeface="Times New Roman" charset="0"/>
              </a:rPr>
              <a:t> Қорытынды.</a:t>
            </a:r>
          </a:p>
          <a:p>
            <a:pPr>
              <a:lnSpc>
                <a:spcPct val="80000"/>
              </a:lnSpc>
              <a:buFont typeface="Wingdings" pitchFamily="2" charset="2"/>
              <a:buChar char="Ø"/>
              <a:defRPr/>
            </a:pPr>
            <a:r>
              <a:rPr lang="kk-KZ" sz="2400" dirty="0">
                <a:cs typeface="Times New Roman" charset="0"/>
              </a:rPr>
              <a:t>Қолданылған әдебиеттер.</a:t>
            </a:r>
            <a:endParaRPr lang="ru-RU" sz="2400" dirty="0">
              <a:cs typeface="Times New Roman" charset="0"/>
            </a:endParaRPr>
          </a:p>
          <a:p>
            <a:pPr marL="571500" indent="-571500">
              <a:lnSpc>
                <a:spcPct val="80000"/>
              </a:lnSpc>
              <a:defRPr/>
            </a:pPr>
            <a:endParaRPr lang="ru-RU" sz="2400" dirty="0">
              <a:cs typeface="Times New Roman" charset="0"/>
            </a:endParaRPr>
          </a:p>
          <a:p>
            <a:pPr marL="0" indent="0">
              <a:buNone/>
              <a:defRPr/>
            </a:pPr>
            <a:endParaRPr lang="ru-RU" sz="2400" dirty="0"/>
          </a:p>
          <a:p>
            <a:pPr marL="0" indent="0">
              <a:buNone/>
            </a:pPr>
            <a:endParaRPr lang="ru-RU" sz="2400" dirty="0"/>
          </a:p>
        </p:txBody>
      </p:sp>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4954" y="908720"/>
            <a:ext cx="1829046" cy="2956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86243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428596" y="214290"/>
            <a:ext cx="8001056" cy="492922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3600" b="1" i="1" dirty="0" smtClean="0">
                <a:solidFill>
                  <a:schemeClr val="tx1"/>
                </a:solidFill>
                <a:latin typeface="Times New Roman" pitchFamily="18" charset="0"/>
                <a:cs typeface="Times New Roman" pitchFamily="18" charset="0"/>
              </a:rPr>
              <a:t>Гипофиздың қызметі:</a:t>
            </a:r>
          </a:p>
          <a:p>
            <a:pPr algn="ctr"/>
            <a:endParaRPr lang="kk-KZ" sz="3600" b="1" i="1" dirty="0" smtClean="0">
              <a:solidFill>
                <a:schemeClr val="tx1"/>
              </a:solidFill>
              <a:latin typeface="Times New Roman" pitchFamily="18" charset="0"/>
              <a:cs typeface="Times New Roman" pitchFamily="18" charset="0"/>
            </a:endParaRPr>
          </a:p>
          <a:p>
            <a:pPr algn="ctr"/>
            <a:r>
              <a:rPr lang="kk-KZ" sz="2400" b="1" dirty="0" smtClean="0">
                <a:solidFill>
                  <a:schemeClr val="tx1"/>
                </a:solidFill>
                <a:latin typeface="Times New Roman" pitchFamily="18" charset="0"/>
                <a:cs typeface="Times New Roman" pitchFamily="18" charset="0"/>
              </a:rPr>
              <a:t>1. Алдыңғы бөлігі өсу гормонын түзеді;</a:t>
            </a:r>
          </a:p>
          <a:p>
            <a:pPr algn="ctr"/>
            <a:r>
              <a:rPr lang="kk-KZ" sz="2400" b="1" dirty="0" smtClean="0">
                <a:solidFill>
                  <a:schemeClr val="tx1"/>
                </a:solidFill>
                <a:latin typeface="Times New Roman" pitchFamily="18" charset="0"/>
                <a:cs typeface="Times New Roman" pitchFamily="18" charset="0"/>
              </a:rPr>
              <a:t>2. Ортаңғы бөлігі пигментті жасушалардың мөлшері мен санын ұлғайтады. </a:t>
            </a:r>
            <a:r>
              <a:rPr lang="kk-KZ" sz="2400" b="1" dirty="0" smtClean="0">
                <a:solidFill>
                  <a:srgbClr val="FF0000"/>
                </a:solidFill>
                <a:latin typeface="Times New Roman" pitchFamily="18" charset="0"/>
                <a:cs typeface="Times New Roman" pitchFamily="18" charset="0"/>
              </a:rPr>
              <a:t>Меланиннің</a:t>
            </a:r>
            <a:r>
              <a:rPr lang="kk-KZ" sz="2400" b="1" dirty="0" smtClean="0">
                <a:solidFill>
                  <a:schemeClr val="tx1"/>
                </a:solidFill>
                <a:latin typeface="Times New Roman" pitchFamily="18" charset="0"/>
                <a:cs typeface="Times New Roman" pitchFamily="18" charset="0"/>
              </a:rPr>
              <a:t> түзілуін күшейтеді.</a:t>
            </a:r>
          </a:p>
          <a:p>
            <a:pPr algn="ctr"/>
            <a:r>
              <a:rPr lang="kk-KZ" sz="2400" b="1" dirty="0" smtClean="0">
                <a:solidFill>
                  <a:schemeClr val="tx1"/>
                </a:solidFill>
                <a:latin typeface="Times New Roman" pitchFamily="18" charset="0"/>
                <a:cs typeface="Times New Roman" pitchFamily="18" charset="0"/>
              </a:rPr>
              <a:t>3. Артқы бөлігінен вазопрессин, окцитоцин бөлінеді.</a:t>
            </a:r>
            <a:endParaRPr lang="ru-RU" sz="2400"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srcRect/>
          <a:stretch>
            <a:fillRect/>
          </a:stretch>
        </p:blipFill>
        <p:spPr bwMode="auto">
          <a:xfrm>
            <a:off x="1643042" y="285728"/>
            <a:ext cx="6143668" cy="6215106"/>
          </a:xfrm>
          <a:prstGeom prst="rect">
            <a:avLst/>
          </a:prstGeom>
          <a:noFill/>
          <a:ln w="9525">
            <a:noFill/>
            <a:miter lim="800000"/>
            <a:headEnd/>
            <a:tailEnd/>
          </a:ln>
          <a:effectLst/>
        </p:spPr>
      </p:pic>
      <p:sp>
        <p:nvSpPr>
          <p:cNvPr id="7" name="Скругленный прямоугольник 6"/>
          <p:cNvSpPr/>
          <p:nvPr/>
        </p:nvSpPr>
        <p:spPr>
          <a:xfrm rot="2538533">
            <a:off x="969868" y="-38919"/>
            <a:ext cx="1071570" cy="3571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kk-KZ" sz="3600" b="1" dirty="0" smtClean="0">
                <a:solidFill>
                  <a:schemeClr val="tx1"/>
                </a:solidFill>
                <a:latin typeface="Times New Roman" pitchFamily="18" charset="0"/>
                <a:cs typeface="Times New Roman" pitchFamily="18" charset="0"/>
              </a:rPr>
              <a:t>Акромегалия </a:t>
            </a:r>
            <a:endParaRPr lang="ru-RU" sz="3600" b="1" dirty="0">
              <a:solidFill>
                <a:schemeClr val="tx1"/>
              </a:solidFill>
              <a:latin typeface="Times New Roman" pitchFamily="18" charset="0"/>
              <a:cs typeface="Times New Roman" pitchFamily="18" charset="0"/>
            </a:endParaRPr>
          </a:p>
        </p:txBody>
      </p:sp>
      <p:cxnSp>
        <p:nvCxnSpPr>
          <p:cNvPr id="8" name="Прямая со стрелкой 7"/>
          <p:cNvCxnSpPr/>
          <p:nvPr/>
        </p:nvCxnSpPr>
        <p:spPr>
          <a:xfrm rot="16200000" flipH="1">
            <a:off x="1357290" y="2714620"/>
            <a:ext cx="1000132" cy="100013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9" name="Скругленный прямоугольник 8"/>
          <p:cNvSpPr/>
          <p:nvPr/>
        </p:nvSpPr>
        <p:spPr>
          <a:xfrm rot="2159179">
            <a:off x="7616283" y="3934024"/>
            <a:ext cx="714380" cy="30003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kk-KZ" sz="3600" b="1" dirty="0" smtClean="0">
                <a:solidFill>
                  <a:schemeClr val="tx1"/>
                </a:solidFill>
                <a:latin typeface="Times New Roman" pitchFamily="18" charset="0"/>
                <a:cs typeface="Times New Roman" pitchFamily="18" charset="0"/>
              </a:rPr>
              <a:t>Ергежейлік</a:t>
            </a:r>
            <a:r>
              <a:rPr lang="kk-KZ" dirty="0" smtClean="0"/>
              <a:t> </a:t>
            </a:r>
            <a:endParaRPr lang="ru-RU" dirty="0"/>
          </a:p>
        </p:txBody>
      </p:sp>
      <p:cxnSp>
        <p:nvCxnSpPr>
          <p:cNvPr id="10" name="Прямая со стрелкой 9"/>
          <p:cNvCxnSpPr/>
          <p:nvPr/>
        </p:nvCxnSpPr>
        <p:spPr>
          <a:xfrm rot="16200000" flipV="1">
            <a:off x="6607983" y="5107793"/>
            <a:ext cx="642942" cy="57150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4678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8"/>
          <p:cNvSpPr>
            <a:spLocks noChangeArrowheads="1"/>
          </p:cNvSpPr>
          <p:nvPr/>
        </p:nvSpPr>
        <p:spPr bwMode="auto">
          <a:xfrm>
            <a:off x="395288" y="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ru-RU" sz="4400" b="1" dirty="0" smtClean="0">
                <a:latin typeface="Times New Roman" pitchFamily="18" charset="0"/>
                <a:cs typeface="Times New Roman" pitchFamily="18" charset="0"/>
              </a:rPr>
              <a:t>Акромегалия – </a:t>
            </a:r>
            <a:r>
              <a:rPr lang="ru-RU" sz="4400" b="1" dirty="0" err="1" smtClean="0">
                <a:latin typeface="Times New Roman" pitchFamily="18" charset="0"/>
                <a:cs typeface="Times New Roman" pitchFamily="18" charset="0"/>
              </a:rPr>
              <a:t>аяқ-қол</a:t>
            </a:r>
            <a:r>
              <a:rPr lang="ru-RU" sz="4400" b="1" dirty="0" smtClean="0">
                <a:latin typeface="Times New Roman" pitchFamily="18" charset="0"/>
                <a:cs typeface="Times New Roman" pitchFamily="18" charset="0"/>
              </a:rPr>
              <a:t> </a:t>
            </a:r>
            <a:r>
              <a:rPr lang="ru-RU" sz="4400" b="1" dirty="0" err="1" smtClean="0">
                <a:latin typeface="Times New Roman" pitchFamily="18" charset="0"/>
                <a:cs typeface="Times New Roman" pitchFamily="18" charset="0"/>
              </a:rPr>
              <a:t>сүйектерінің</a:t>
            </a:r>
            <a:r>
              <a:rPr lang="ru-RU" sz="4400" b="1" dirty="0" smtClean="0">
                <a:latin typeface="Times New Roman" pitchFamily="18" charset="0"/>
                <a:cs typeface="Times New Roman" pitchFamily="18" charset="0"/>
              </a:rPr>
              <a:t> </a:t>
            </a:r>
            <a:r>
              <a:rPr lang="ru-RU" sz="4400" b="1" dirty="0" err="1" smtClean="0">
                <a:latin typeface="Times New Roman" pitchFamily="18" charset="0"/>
                <a:cs typeface="Times New Roman" pitchFamily="18" charset="0"/>
              </a:rPr>
              <a:t>үлкен</a:t>
            </a:r>
            <a:r>
              <a:rPr lang="ru-RU" sz="4400" b="1" dirty="0" smtClean="0">
                <a:latin typeface="Times New Roman" pitchFamily="18" charset="0"/>
                <a:cs typeface="Times New Roman" pitchFamily="18" charset="0"/>
              </a:rPr>
              <a:t> </a:t>
            </a:r>
            <a:r>
              <a:rPr lang="ru-RU" sz="4400" b="1" dirty="0" err="1" smtClean="0">
                <a:latin typeface="Times New Roman" pitchFamily="18" charset="0"/>
                <a:cs typeface="Times New Roman" pitchFamily="18" charset="0"/>
              </a:rPr>
              <a:t>болуы</a:t>
            </a:r>
            <a:endParaRPr lang="ru-RU" sz="4400" b="1" dirty="0">
              <a:latin typeface="Times New Roman" pitchFamily="18" charset="0"/>
              <a:cs typeface="Times New Roman" pitchFamily="18" charset="0"/>
            </a:endParaRPr>
          </a:p>
        </p:txBody>
      </p:sp>
      <p:pic>
        <p:nvPicPr>
          <p:cNvPr id="6" name="Picture 9" descr="акромегали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1989138"/>
            <a:ext cx="3627470" cy="294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акромегалия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1268412"/>
            <a:ext cx="3100384" cy="4962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p:cNvGraphicFramePr>
          <p:nvPr>
            <p:extLst>
              <p:ext uri="{D42A27DB-BD31-4B8C-83A1-F6EECF244321}">
                <p14:modId xmlns:p14="http://schemas.microsoft.com/office/powerpoint/2010/main" val="2634446436"/>
              </p:ext>
            </p:extLst>
          </p:nvPr>
        </p:nvGraphicFramePr>
        <p:xfrm>
          <a:off x="321786" y="2708736"/>
          <a:ext cx="8822214" cy="3920951"/>
        </p:xfrm>
        <a:graphic>
          <a:graphicData uri="http://schemas.openxmlformats.org/drawingml/2006/table">
            <a:tbl>
              <a:tblPr firstRow="1" firstCol="1" bandRow="1">
                <a:tableStyleId>{BDBED569-4797-4DF1-A0F4-6AAB3CD982D8}</a:tableStyleId>
              </a:tblPr>
              <a:tblGrid>
                <a:gridCol w="1231536"/>
                <a:gridCol w="1589918"/>
                <a:gridCol w="2872719"/>
                <a:gridCol w="1639673"/>
                <a:gridCol w="1488368"/>
              </a:tblGrid>
              <a:tr h="866377">
                <a:tc rowSpan="2">
                  <a:txBody>
                    <a:bodyPr/>
                    <a:lstStyle/>
                    <a:p>
                      <a:pPr algn="ctr">
                        <a:lnSpc>
                          <a:spcPct val="115000"/>
                        </a:lnSpc>
                        <a:spcAft>
                          <a:spcPts val="0"/>
                        </a:spcAft>
                      </a:pPr>
                      <a:r>
                        <a:rPr lang="kk-KZ" sz="2000" dirty="0">
                          <a:effectLst/>
                          <a:latin typeface="Times New Roman" pitchFamily="18" charset="0"/>
                          <a:cs typeface="Times New Roman" pitchFamily="18" charset="0"/>
                        </a:rPr>
                        <a:t>Бездің аты</a:t>
                      </a:r>
                      <a:endParaRPr lang="ru-RU" sz="2000" dirty="0">
                        <a:effectLst/>
                        <a:latin typeface="Times New Roman" pitchFamily="18" charset="0"/>
                        <a:ea typeface="Calibri"/>
                        <a:cs typeface="Times New Roman" pitchFamily="18" charset="0"/>
                      </a:endParaRPr>
                    </a:p>
                  </a:txBody>
                  <a:tcPr marL="72448" marR="72448" marT="36224" marB="36224"/>
                </a:tc>
                <a:tc rowSpan="2">
                  <a:txBody>
                    <a:bodyPr/>
                    <a:lstStyle/>
                    <a:p>
                      <a:pPr algn="ctr">
                        <a:lnSpc>
                          <a:spcPct val="115000"/>
                        </a:lnSpc>
                        <a:spcAft>
                          <a:spcPts val="0"/>
                        </a:spcAft>
                      </a:pPr>
                      <a:r>
                        <a:rPr lang="kk-KZ" sz="2000" dirty="0">
                          <a:effectLst/>
                          <a:latin typeface="Times New Roman" pitchFamily="18" charset="0"/>
                          <a:cs typeface="Times New Roman" pitchFamily="18" charset="0"/>
                        </a:rPr>
                        <a:t>Бөлетін гормон</a:t>
                      </a:r>
                      <a:endParaRPr lang="ru-RU" sz="2000" dirty="0">
                        <a:effectLst/>
                        <a:latin typeface="Times New Roman" pitchFamily="18" charset="0"/>
                        <a:ea typeface="Calibri"/>
                        <a:cs typeface="Times New Roman" pitchFamily="18" charset="0"/>
                      </a:endParaRPr>
                    </a:p>
                  </a:txBody>
                  <a:tcPr marL="72448" marR="72448" marT="36224" marB="36224"/>
                </a:tc>
                <a:tc rowSpan="2">
                  <a:txBody>
                    <a:bodyPr/>
                    <a:lstStyle/>
                    <a:p>
                      <a:pPr>
                        <a:lnSpc>
                          <a:spcPct val="115000"/>
                        </a:lnSpc>
                        <a:spcAft>
                          <a:spcPts val="0"/>
                        </a:spcAft>
                      </a:pPr>
                      <a:r>
                        <a:rPr lang="kk-KZ" sz="2000" dirty="0" smtClean="0">
                          <a:effectLst/>
                          <a:latin typeface="Times New Roman" pitchFamily="18" charset="0"/>
                          <a:ea typeface="Calibri"/>
                          <a:cs typeface="Times New Roman" pitchFamily="18" charset="0"/>
                        </a:rPr>
                        <a:t>Ерекшелігі</a:t>
                      </a:r>
                      <a:r>
                        <a:rPr lang="kk-KZ" sz="2000" baseline="0" dirty="0" smtClean="0">
                          <a:effectLst/>
                          <a:latin typeface="Times New Roman" pitchFamily="18" charset="0"/>
                          <a:ea typeface="Calibri"/>
                          <a:cs typeface="Times New Roman" pitchFamily="18" charset="0"/>
                        </a:rPr>
                        <a:t> </a:t>
                      </a:r>
                      <a:endParaRPr lang="ru-RU" sz="2000" dirty="0">
                        <a:effectLst/>
                        <a:latin typeface="Times New Roman" pitchFamily="18" charset="0"/>
                        <a:ea typeface="Calibri"/>
                        <a:cs typeface="Times New Roman" pitchFamily="18" charset="0"/>
                      </a:endParaRPr>
                    </a:p>
                  </a:txBody>
                  <a:tcPr marL="72448" marR="72448" marT="36224" marB="36224"/>
                </a:tc>
                <a:tc gridSpan="2">
                  <a:txBody>
                    <a:bodyPr/>
                    <a:lstStyle/>
                    <a:p>
                      <a:pPr algn="ctr">
                        <a:lnSpc>
                          <a:spcPct val="115000"/>
                        </a:lnSpc>
                        <a:spcAft>
                          <a:spcPts val="0"/>
                        </a:spcAft>
                      </a:pPr>
                      <a:r>
                        <a:rPr lang="kk-KZ" sz="2000" dirty="0" smtClean="0">
                          <a:effectLst/>
                          <a:latin typeface="Times New Roman" pitchFamily="18" charset="0"/>
                          <a:cs typeface="Times New Roman" pitchFamily="18" charset="0"/>
                        </a:rPr>
                        <a:t>Бездердің қызметі </a:t>
                      </a:r>
                      <a:r>
                        <a:rPr lang="kk-KZ" sz="2000" dirty="0">
                          <a:effectLst/>
                          <a:latin typeface="Times New Roman" pitchFamily="18" charset="0"/>
                          <a:cs typeface="Times New Roman" pitchFamily="18" charset="0"/>
                        </a:rPr>
                        <a:t>бұзылуынан болатын аурулар</a:t>
                      </a:r>
                      <a:endParaRPr lang="ru-RU" sz="2000" dirty="0">
                        <a:effectLst/>
                        <a:latin typeface="Times New Roman" pitchFamily="18" charset="0"/>
                        <a:ea typeface="Calibri"/>
                        <a:cs typeface="Times New Roman" pitchFamily="18" charset="0"/>
                      </a:endParaRPr>
                    </a:p>
                  </a:txBody>
                  <a:tcPr marL="72448" marR="72448" marT="36224" marB="36224"/>
                </a:tc>
                <a:tc hMerge="1">
                  <a:txBody>
                    <a:bodyPr/>
                    <a:lstStyle/>
                    <a:p>
                      <a:endParaRPr lang="ru-RU"/>
                    </a:p>
                  </a:txBody>
                  <a:tcPr/>
                </a:tc>
              </a:tr>
              <a:tr h="1098287">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nSpc>
                          <a:spcPct val="115000"/>
                        </a:lnSpc>
                        <a:spcAft>
                          <a:spcPts val="0"/>
                        </a:spcAft>
                      </a:pPr>
                      <a:r>
                        <a:rPr lang="kk-KZ" sz="2000">
                          <a:effectLst/>
                          <a:latin typeface="Times New Roman" pitchFamily="18" charset="0"/>
                          <a:cs typeface="Times New Roman" pitchFamily="18" charset="0"/>
                        </a:rPr>
                        <a:t>Егер гормондар аз бөлінсе</a:t>
                      </a:r>
                      <a:endParaRPr lang="ru-RU" sz="2000">
                        <a:effectLst/>
                        <a:latin typeface="Times New Roman" pitchFamily="18" charset="0"/>
                        <a:ea typeface="Calibri"/>
                        <a:cs typeface="Times New Roman" pitchFamily="18" charset="0"/>
                      </a:endParaRPr>
                    </a:p>
                  </a:txBody>
                  <a:tcPr marL="72448" marR="72448" marT="36224" marB="36224"/>
                </a:tc>
                <a:tc>
                  <a:txBody>
                    <a:bodyPr/>
                    <a:lstStyle/>
                    <a:p>
                      <a:pPr>
                        <a:lnSpc>
                          <a:spcPct val="115000"/>
                        </a:lnSpc>
                        <a:spcAft>
                          <a:spcPts val="0"/>
                        </a:spcAft>
                      </a:pPr>
                      <a:r>
                        <a:rPr lang="kk-KZ" sz="2000" dirty="0">
                          <a:effectLst/>
                          <a:latin typeface="Times New Roman" pitchFamily="18" charset="0"/>
                          <a:cs typeface="Times New Roman" pitchFamily="18" charset="0"/>
                        </a:rPr>
                        <a:t>Егер гормондар көп бөлінсе</a:t>
                      </a:r>
                      <a:endParaRPr lang="ru-RU" sz="2000" dirty="0">
                        <a:effectLst/>
                        <a:latin typeface="Times New Roman" pitchFamily="18" charset="0"/>
                        <a:ea typeface="Calibri"/>
                        <a:cs typeface="Times New Roman" pitchFamily="18" charset="0"/>
                      </a:endParaRPr>
                    </a:p>
                  </a:txBody>
                  <a:tcPr marL="0" marR="0" marT="0" marB="0"/>
                </a:tc>
              </a:tr>
              <a:tr h="1672935">
                <a:tc>
                  <a:txBody>
                    <a:bodyPr/>
                    <a:lstStyle/>
                    <a:p>
                      <a:r>
                        <a:rPr lang="kk-KZ" sz="2400" dirty="0" smtClean="0">
                          <a:latin typeface="Times New Roman" pitchFamily="18" charset="0"/>
                          <a:cs typeface="Times New Roman" pitchFamily="18" charset="0"/>
                        </a:rPr>
                        <a:t>Эпифиз</a:t>
                      </a:r>
                      <a:endParaRPr lang="ru-RU" sz="2400" dirty="0">
                        <a:latin typeface="Times New Roman" pitchFamily="18" charset="0"/>
                        <a:cs typeface="Times New Roman" pitchFamily="18" charset="0"/>
                      </a:endParaRPr>
                    </a:p>
                  </a:txBody>
                  <a:tcPr marL="72448" marR="72448" marT="36224" marB="36224"/>
                </a:tc>
                <a:tc>
                  <a:txBody>
                    <a:bodyPr/>
                    <a:lstStyle/>
                    <a:p>
                      <a:r>
                        <a:rPr lang="kk-KZ" sz="2400" dirty="0" smtClean="0">
                          <a:latin typeface="Times New Roman" pitchFamily="18" charset="0"/>
                          <a:cs typeface="Times New Roman" pitchFamily="18" charset="0"/>
                        </a:rPr>
                        <a:t>мелатонин</a:t>
                      </a:r>
                      <a:endParaRPr lang="ru-RU" sz="2400" dirty="0">
                        <a:latin typeface="Times New Roman" pitchFamily="18" charset="0"/>
                        <a:cs typeface="Times New Roman" pitchFamily="18" charset="0"/>
                      </a:endParaRPr>
                    </a:p>
                  </a:txBody>
                  <a:tcPr marL="72448" marR="72448" marT="36224" marB="36224"/>
                </a:tc>
                <a:tc>
                  <a:txBody>
                    <a:bodyPr/>
                    <a:lstStyle/>
                    <a:p>
                      <a:r>
                        <a:rPr lang="kk-KZ" sz="2000" dirty="0" smtClean="0">
                          <a:latin typeface="Times New Roman" pitchFamily="18" charset="0"/>
                          <a:cs typeface="Times New Roman" pitchFamily="18" charset="0"/>
                        </a:rPr>
                        <a:t>Пішіні домалақша без, салмағы</a:t>
                      </a:r>
                      <a:r>
                        <a:rPr lang="kk-KZ" sz="2000" baseline="0" dirty="0" smtClean="0">
                          <a:latin typeface="Times New Roman" pitchFamily="18" charset="0"/>
                          <a:cs typeface="Times New Roman" pitchFamily="18" charset="0"/>
                        </a:rPr>
                        <a:t> 0,2г. Ол ортаңғы ми мен аралық мидың ортасында орналасқан.</a:t>
                      </a:r>
                      <a:endParaRPr lang="ru-RU" sz="2000" dirty="0">
                        <a:latin typeface="Times New Roman" pitchFamily="18" charset="0"/>
                        <a:cs typeface="Times New Roman" pitchFamily="18" charset="0"/>
                      </a:endParaRPr>
                    </a:p>
                  </a:txBody>
                  <a:tcPr marL="72448" marR="72448" marT="36224" marB="36224"/>
                </a:tc>
                <a:tc>
                  <a:txBody>
                    <a:bodyPr/>
                    <a:lstStyle/>
                    <a:p>
                      <a:pPr algn="ctr"/>
                      <a:r>
                        <a:rPr lang="kk-KZ" sz="4000" dirty="0" smtClean="0">
                          <a:latin typeface="Times New Roman" pitchFamily="18" charset="0"/>
                          <a:cs typeface="Times New Roman" pitchFamily="18" charset="0"/>
                        </a:rPr>
                        <a:t>-</a:t>
                      </a:r>
                      <a:endParaRPr lang="ru-RU" sz="4000" dirty="0">
                        <a:latin typeface="Times New Roman" pitchFamily="18" charset="0"/>
                        <a:cs typeface="Times New Roman" pitchFamily="18" charset="0"/>
                      </a:endParaRPr>
                    </a:p>
                  </a:txBody>
                  <a:tcPr marL="72448" marR="72448" marT="36224" marB="3622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k-KZ" sz="3200" baseline="0" dirty="0" smtClean="0">
                          <a:latin typeface="Times New Roman" pitchFamily="18" charset="0"/>
                          <a:cs typeface="Times New Roman" pitchFamily="18" charset="0"/>
                        </a:rPr>
                        <a:t> </a:t>
                      </a:r>
                      <a:r>
                        <a:rPr lang="kk-KZ" sz="4400" baseline="0" dirty="0" smtClean="0">
                          <a:latin typeface="Times New Roman" pitchFamily="18" charset="0"/>
                          <a:cs typeface="Times New Roman" pitchFamily="18" charset="0"/>
                        </a:rPr>
                        <a:t>-</a:t>
                      </a:r>
                      <a:endParaRPr lang="ru-RU" sz="3200" dirty="0" smtClean="0">
                        <a:latin typeface="Times New Roman" pitchFamily="18" charset="0"/>
                        <a:cs typeface="Times New Roman" pitchFamily="18" charset="0"/>
                      </a:endParaRPr>
                    </a:p>
                    <a:p>
                      <a:endParaRPr lang="ru-RU" dirty="0">
                        <a:latin typeface="Times New Roman" pitchFamily="18" charset="0"/>
                        <a:cs typeface="Times New Roman" pitchFamily="18" charset="0"/>
                      </a:endParaRPr>
                    </a:p>
                  </a:txBody>
                  <a:tcPr marL="0" marR="0" marT="0" marB="0"/>
                </a:tc>
              </a:tr>
            </a:tbl>
          </a:graphicData>
        </a:graphic>
      </p:graphicFrame>
      <p:pic>
        <p:nvPicPr>
          <p:cNvPr id="5" name="Picture 2" descr="C:\Users\Данияр\Desktop\images (3).jpg"/>
          <p:cNvPicPr>
            <a:picLocks noChangeAspect="1" noChangeArrowheads="1"/>
          </p:cNvPicPr>
          <p:nvPr/>
        </p:nvPicPr>
        <p:blipFill>
          <a:blip r:embed="rId2"/>
          <a:srcRect/>
          <a:stretch>
            <a:fillRect/>
          </a:stretch>
        </p:blipFill>
        <p:spPr bwMode="auto">
          <a:xfrm>
            <a:off x="4500562" y="214290"/>
            <a:ext cx="3143272" cy="2397204"/>
          </a:xfrm>
          <a:prstGeom prst="rect">
            <a:avLst/>
          </a:prstGeom>
          <a:noFill/>
        </p:spPr>
      </p:pic>
      <p:sp>
        <p:nvSpPr>
          <p:cNvPr id="6" name="Скругленный прямоугольник 5"/>
          <p:cNvSpPr/>
          <p:nvPr/>
        </p:nvSpPr>
        <p:spPr>
          <a:xfrm>
            <a:off x="642910" y="500042"/>
            <a:ext cx="3143272" cy="7858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400" b="1" dirty="0" smtClean="0">
                <a:solidFill>
                  <a:schemeClr val="tx1"/>
                </a:solidFill>
                <a:latin typeface="Times New Roman" pitchFamily="18" charset="0"/>
                <a:cs typeface="Times New Roman" pitchFamily="18" charset="0"/>
              </a:rPr>
              <a:t>Эпифиз</a:t>
            </a:r>
            <a:r>
              <a:rPr lang="kk-KZ" dirty="0" smtClean="0"/>
              <a:t> </a:t>
            </a:r>
            <a:endParaRPr lang="ru-RU"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57158" y="642918"/>
            <a:ext cx="8215370" cy="2985433"/>
          </a:xfrm>
          <a:prstGeom prst="rect">
            <a:avLst/>
          </a:prstGeom>
        </p:spPr>
        <p:txBody>
          <a:bodyPr wrap="square">
            <a:spAutoFit/>
          </a:bodyPr>
          <a:lstStyle/>
          <a:p>
            <a:pPr algn="just"/>
            <a:r>
              <a:rPr lang="ru-RU" sz="4400" b="1" dirty="0" err="1" smtClean="0">
                <a:solidFill>
                  <a:srgbClr val="FF0000"/>
                </a:solidFill>
                <a:latin typeface="Times New Roman" pitchFamily="18" charset="0"/>
                <a:cs typeface="Times New Roman" pitchFamily="18" charset="0"/>
              </a:rPr>
              <a:t>Қалқанша </a:t>
            </a:r>
            <a:r>
              <a:rPr lang="ru-RU" sz="4400" b="1" dirty="0" smtClean="0">
                <a:solidFill>
                  <a:srgbClr val="FF0000"/>
                </a:solidFill>
                <a:latin typeface="Times New Roman" pitchFamily="18" charset="0"/>
                <a:cs typeface="Times New Roman" pitchFamily="18" charset="0"/>
              </a:rPr>
              <a:t>без </a:t>
            </a:r>
            <a:r>
              <a:rPr lang="ru-RU"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мойында</a:t>
            </a:r>
            <a:r>
              <a:rPr lang="ru-RU"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көмекейдің алдыңғы жағында орналасқан пішіні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таға тәрізді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ірі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без</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Оның салмағы </a:t>
            </a:r>
            <a:r>
              <a:rPr lang="ru-RU" sz="2400" dirty="0" smtClean="0">
                <a:latin typeface="Times New Roman" pitchFamily="18" charset="0"/>
                <a:cs typeface="Times New Roman" pitchFamily="18" charset="0"/>
              </a:rPr>
              <a:t>- 15-30г. </a:t>
            </a:r>
            <a:r>
              <a:rPr lang="ru-RU" sz="2400" dirty="0" err="1" smtClean="0">
                <a:latin typeface="Times New Roman" pitchFamily="18" charset="0"/>
                <a:cs typeface="Times New Roman" pitchFamily="18" charset="0"/>
              </a:rPr>
              <a:t>Олардың ішінде</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негізгісі</a:t>
            </a:r>
            <a:r>
              <a:rPr lang="ru-RU" sz="2400" dirty="0" smtClean="0">
                <a:latin typeface="Times New Roman" pitchFamily="18" charset="0"/>
                <a:cs typeface="Times New Roman" pitchFamily="18" charset="0"/>
              </a:rPr>
              <a:t> тироксин </a:t>
            </a:r>
            <a:r>
              <a:rPr lang="ru-RU" sz="2400" dirty="0" err="1" smtClean="0">
                <a:latin typeface="Times New Roman" pitchFamily="18" charset="0"/>
                <a:cs typeface="Times New Roman" pitchFamily="18" charset="0"/>
              </a:rPr>
              <a:t>зат</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алмасуды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реттейді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органикалық заттардың тотығу процестеріне</a:t>
            </a:r>
            <a:r>
              <a:rPr lang="ru-RU" sz="2400" dirty="0" smtClean="0">
                <a:latin typeface="Times New Roman" pitchFamily="18" charset="0"/>
                <a:cs typeface="Times New Roman" pitchFamily="18" charset="0"/>
              </a:rPr>
              <a:t>, даму, </a:t>
            </a:r>
            <a:r>
              <a:rPr lang="ru-RU" sz="2400" dirty="0" err="1" smtClean="0">
                <a:latin typeface="Times New Roman" pitchFamily="18" charset="0"/>
                <a:cs typeface="Times New Roman" pitchFamily="18" charset="0"/>
              </a:rPr>
              <a:t>өсу процестерін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реттеуге</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қатысады.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Ұлпалардың жіктелуіне</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жүйке және жүрек іс-әркетінің қозғыштығын күшейтуге қатысады.</a:t>
            </a:r>
            <a:endParaRPr lang="ru-RU"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7664" y="332656"/>
            <a:ext cx="4032448" cy="490066"/>
          </a:xfrm>
        </p:spPr>
        <p:txBody>
          <a:bodyPr>
            <a:normAutofit fontScale="90000"/>
          </a:bodyPr>
          <a:lstStyle/>
          <a:p>
            <a:r>
              <a:rPr lang="kk-KZ" altLang="ru-RU" dirty="0">
                <a:effectLst>
                  <a:outerShdw blurRad="38100" dist="38100" dir="2700000" algn="tl">
                    <a:srgbClr val="000000">
                      <a:alpha val="43137"/>
                    </a:srgbClr>
                  </a:outerShdw>
                </a:effectLst>
                <a:latin typeface="Times New Roman" pitchFamily="18" charset="0"/>
                <a:cs typeface="Times New Roman" pitchFamily="18" charset="0"/>
              </a:rPr>
              <a:t> Қалқанша </a:t>
            </a:r>
            <a:r>
              <a:rPr lang="kk-KZ" altLang="ru-RU" dirty="0" smtClean="0">
                <a:effectLst>
                  <a:outerShdw blurRad="38100" dist="38100" dir="2700000" algn="tl">
                    <a:srgbClr val="000000">
                      <a:alpha val="43137"/>
                    </a:srgbClr>
                  </a:outerShdw>
                </a:effectLst>
                <a:latin typeface="Times New Roman" pitchFamily="18" charset="0"/>
                <a:cs typeface="Times New Roman" pitchFamily="18" charset="0"/>
              </a:rPr>
              <a:t>безі</a:t>
            </a:r>
            <a:endParaRPr lang="ru-RU" dirty="0">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1619672" y="1124744"/>
            <a:ext cx="4248472" cy="5328592"/>
          </a:xfrm>
        </p:spPr>
        <p:txBody>
          <a:bodyPr>
            <a:normAutofit fontScale="77500" lnSpcReduction="20000"/>
          </a:bodyPr>
          <a:lstStyle/>
          <a:p>
            <a:pPr marL="0" indent="0">
              <a:buNone/>
            </a:pPr>
            <a:r>
              <a:rPr lang="ru-RU" dirty="0" smtClean="0"/>
              <a:t>    </a:t>
            </a:r>
            <a:r>
              <a:rPr lang="ru-RU" dirty="0" err="1" smtClean="0"/>
              <a:t>Қалқанша</a:t>
            </a:r>
            <a:r>
              <a:rPr lang="ru-RU" dirty="0" smtClean="0"/>
              <a:t> </a:t>
            </a:r>
            <a:r>
              <a:rPr lang="ru-RU" dirty="0"/>
              <a:t>без </a:t>
            </a:r>
            <a:r>
              <a:rPr lang="ru-RU" dirty="0" err="1"/>
              <a:t>тіні</a:t>
            </a:r>
            <a:r>
              <a:rPr lang="ru-RU" dirty="0"/>
              <a:t> </a:t>
            </a:r>
            <a:r>
              <a:rPr lang="ru-RU" dirty="0" err="1"/>
              <a:t>дәнекер</a:t>
            </a:r>
            <a:r>
              <a:rPr lang="ru-RU" dirty="0"/>
              <a:t> </a:t>
            </a:r>
            <a:r>
              <a:rPr lang="ru-RU" dirty="0" err="1"/>
              <a:t>тіннің</a:t>
            </a:r>
            <a:r>
              <a:rPr lang="ru-RU" dirty="0"/>
              <a:t> ж</a:t>
            </a:r>
            <a:r>
              <a:rPr lang="kk-KZ" dirty="0"/>
              <a:t>ұқ</a:t>
            </a:r>
            <a:r>
              <a:rPr lang="ru-RU" dirty="0"/>
              <a:t>а </a:t>
            </a:r>
            <a:r>
              <a:rPr lang="ru-RU" dirty="0" err="1"/>
              <a:t>қабаттарымен</a:t>
            </a:r>
            <a:r>
              <a:rPr lang="ru-RU" dirty="0"/>
              <a:t> </a:t>
            </a:r>
            <a:r>
              <a:rPr lang="ru-RU" dirty="0" err="1"/>
              <a:t>қоршалған</a:t>
            </a:r>
            <a:r>
              <a:rPr lang="ru-RU" dirty="0"/>
              <a:t> </a:t>
            </a:r>
            <a:r>
              <a:rPr lang="ru-RU" dirty="0" err="1"/>
              <a:t>көлемі</a:t>
            </a:r>
            <a:r>
              <a:rPr lang="ru-RU" dirty="0"/>
              <a:t> 25-500 </a:t>
            </a:r>
            <a:r>
              <a:rPr lang="ru-RU" dirty="0" smtClean="0"/>
              <a:t>мкм </a:t>
            </a:r>
            <a:r>
              <a:rPr lang="ru-RU" dirty="0" err="1"/>
              <a:t>болатын</a:t>
            </a:r>
            <a:r>
              <a:rPr lang="ru-RU" dirty="0"/>
              <a:t> </a:t>
            </a:r>
            <a:r>
              <a:rPr lang="ru-RU" dirty="0" err="1"/>
              <a:t>фолликулалардан</a:t>
            </a:r>
            <a:r>
              <a:rPr lang="ru-RU" dirty="0"/>
              <a:t> т</a:t>
            </a:r>
            <a:r>
              <a:rPr lang="kk-KZ" dirty="0"/>
              <a:t>ұ</a:t>
            </a:r>
            <a:r>
              <a:rPr lang="ru-RU" dirty="0"/>
              <a:t>рады. </a:t>
            </a:r>
            <a:r>
              <a:rPr lang="ru-RU" dirty="0" err="1"/>
              <a:t>Олардың</a:t>
            </a:r>
            <a:r>
              <a:rPr lang="ru-RU" dirty="0"/>
              <a:t> </a:t>
            </a:r>
            <a:r>
              <a:rPr lang="ru-RU" dirty="0" err="1"/>
              <a:t>эпит</a:t>
            </a:r>
            <a:r>
              <a:rPr lang="kk-KZ" dirty="0"/>
              <a:t>е</a:t>
            </a:r>
            <a:r>
              <a:rPr lang="ru-RU" dirty="0" err="1"/>
              <a:t>лий</a:t>
            </a:r>
            <a:r>
              <a:rPr lang="ru-RU" dirty="0"/>
              <a:t> </a:t>
            </a:r>
            <a:r>
              <a:rPr lang="ru-RU" dirty="0" err="1"/>
              <a:t>жасушалары</a:t>
            </a:r>
            <a:r>
              <a:rPr lang="ru-RU" dirty="0"/>
              <a:t> қ</a:t>
            </a:r>
            <a:r>
              <a:rPr lang="kk-KZ" dirty="0"/>
              <a:t>ұ</a:t>
            </a:r>
            <a:r>
              <a:rPr lang="ru-RU" dirty="0" err="1"/>
              <a:t>рамында</a:t>
            </a:r>
            <a:r>
              <a:rPr lang="ru-RU" dirty="0"/>
              <a:t> йод бар </a:t>
            </a:r>
            <a:r>
              <a:rPr lang="ru-RU" dirty="0" err="1"/>
              <a:t>гормондарды</a:t>
            </a:r>
            <a:r>
              <a:rPr lang="ru-RU" dirty="0"/>
              <a:t> </a:t>
            </a:r>
            <a:r>
              <a:rPr lang="ru-RU" dirty="0" err="1"/>
              <a:t>түзеді</a:t>
            </a:r>
            <a:r>
              <a:rPr lang="ru-RU" dirty="0"/>
              <a:t>. Б</a:t>
            </a:r>
            <a:r>
              <a:rPr lang="kk-KZ" dirty="0"/>
              <a:t>ұ</a:t>
            </a:r>
            <a:r>
              <a:rPr lang="ru-RU" dirty="0" err="1"/>
              <a:t>лар</a:t>
            </a:r>
            <a:r>
              <a:rPr lang="ru-RU" dirty="0"/>
              <a:t> </a:t>
            </a:r>
            <a:r>
              <a:rPr lang="ru-RU" dirty="0" err="1"/>
              <a:t>трийодтиронин</a:t>
            </a:r>
            <a:r>
              <a:rPr lang="ru-RU" dirty="0"/>
              <a:t> (Т</a:t>
            </a:r>
            <a:r>
              <a:rPr lang="ru-RU" baseline="-25000" dirty="0"/>
              <a:t>3</a:t>
            </a:r>
            <a:r>
              <a:rPr lang="ru-RU" dirty="0"/>
              <a:t>) </a:t>
            </a:r>
            <a:r>
              <a:rPr lang="ru-RU" dirty="0" err="1"/>
              <a:t>және</a:t>
            </a:r>
            <a:r>
              <a:rPr lang="ru-RU" dirty="0"/>
              <a:t> </a:t>
            </a:r>
            <a:r>
              <a:rPr lang="ru-RU" dirty="0" err="1"/>
              <a:t>тетрайодтиронин</a:t>
            </a:r>
            <a:r>
              <a:rPr lang="ru-RU" dirty="0"/>
              <a:t> (Т</a:t>
            </a:r>
            <a:r>
              <a:rPr lang="kk-KZ" baseline="-25000" dirty="0"/>
              <a:t>4</a:t>
            </a:r>
            <a:r>
              <a:rPr lang="ru-RU" dirty="0"/>
              <a:t>) </a:t>
            </a:r>
            <a:r>
              <a:rPr lang="ru-RU" dirty="0" err="1"/>
              <a:t>немесе</a:t>
            </a:r>
            <a:r>
              <a:rPr lang="ru-RU" dirty="0"/>
              <a:t> тироксин. </a:t>
            </a:r>
            <a:r>
              <a:rPr lang="ru-RU" dirty="0" err="1"/>
              <a:t>Олар</a:t>
            </a:r>
            <a:r>
              <a:rPr lang="ru-RU" dirty="0"/>
              <a:t> </a:t>
            </a:r>
            <a:r>
              <a:rPr lang="ru-RU" dirty="0" err="1"/>
              <a:t>белокпен</a:t>
            </a:r>
            <a:r>
              <a:rPr lang="ru-RU" dirty="0"/>
              <a:t> </a:t>
            </a:r>
            <a:r>
              <a:rPr lang="ru-RU" dirty="0" err="1"/>
              <a:t>қосыл</a:t>
            </a:r>
            <a:r>
              <a:rPr lang="kk-KZ" dirty="0"/>
              <a:t>ып</a:t>
            </a:r>
            <a:r>
              <a:rPr lang="ru-RU" dirty="0"/>
              <a:t>, </a:t>
            </a:r>
            <a:r>
              <a:rPr lang="ru-RU" dirty="0" err="1"/>
              <a:t>йодтиреоглобулин</a:t>
            </a:r>
            <a:r>
              <a:rPr lang="ru-RU" dirty="0"/>
              <a:t> </a:t>
            </a:r>
            <a:r>
              <a:rPr lang="ru-RU" dirty="0" err="1"/>
              <a:t>деген</a:t>
            </a:r>
            <a:r>
              <a:rPr lang="ru-RU" dirty="0"/>
              <a:t> </a:t>
            </a:r>
            <a:r>
              <a:rPr lang="ru-RU" dirty="0" err="1"/>
              <a:t>тұтқыр</a:t>
            </a:r>
            <a:r>
              <a:rPr lang="ru-RU" dirty="0"/>
              <a:t> </a:t>
            </a:r>
            <a:r>
              <a:rPr lang="ru-RU" dirty="0" err="1"/>
              <a:t>коллоидты</a:t>
            </a:r>
            <a:r>
              <a:rPr lang="ru-RU" dirty="0"/>
              <a:t> </a:t>
            </a:r>
            <a:r>
              <a:rPr lang="kk-KZ" dirty="0"/>
              <a:t>зат</a:t>
            </a:r>
            <a:r>
              <a:rPr lang="kk-KZ" i="1" dirty="0"/>
              <a:t> </a:t>
            </a:r>
            <a:r>
              <a:rPr lang="ru-RU" dirty="0" err="1"/>
              <a:t>түзеді</a:t>
            </a:r>
            <a:r>
              <a:rPr lang="ru-RU" dirty="0"/>
              <a:t>. </a:t>
            </a:r>
            <a:r>
              <a:rPr lang="ru-RU" dirty="0" err="1" smtClean="0"/>
              <a:t>Кейін</a:t>
            </a:r>
            <a:r>
              <a:rPr lang="ru-RU" dirty="0" smtClean="0"/>
              <a:t> </a:t>
            </a:r>
            <a:r>
              <a:rPr lang="ru-RU" dirty="0" err="1"/>
              <a:t>керек</a:t>
            </a:r>
            <a:r>
              <a:rPr lang="ru-RU" dirty="0"/>
              <a:t> к</a:t>
            </a:r>
            <a:r>
              <a:rPr lang="kk-KZ" dirty="0"/>
              <a:t>е</a:t>
            </a:r>
            <a:r>
              <a:rPr lang="ru-RU" dirty="0" err="1"/>
              <a:t>зд</a:t>
            </a:r>
            <a:r>
              <a:rPr lang="kk-KZ" dirty="0"/>
              <a:t>е</a:t>
            </a:r>
            <a:r>
              <a:rPr lang="ru-RU" dirty="0"/>
              <a:t> </a:t>
            </a:r>
            <a:r>
              <a:rPr lang="ru-RU" dirty="0" err="1"/>
              <a:t>коллоидты</a:t>
            </a:r>
            <a:r>
              <a:rPr lang="ru-RU" dirty="0"/>
              <a:t> </a:t>
            </a:r>
            <a:r>
              <a:rPr lang="ru-RU" dirty="0" err="1"/>
              <a:t>заттан</a:t>
            </a:r>
            <a:r>
              <a:rPr lang="ru-RU" dirty="0"/>
              <a:t> </a:t>
            </a:r>
            <a:r>
              <a:rPr lang="ru-RU" dirty="0" err="1"/>
              <a:t>гормондар</a:t>
            </a:r>
            <a:r>
              <a:rPr lang="ru-RU" dirty="0"/>
              <a:t> </a:t>
            </a:r>
            <a:r>
              <a:rPr lang="ru-RU" dirty="0" err="1"/>
              <a:t>бөлініп</a:t>
            </a:r>
            <a:r>
              <a:rPr lang="ru-RU" dirty="0"/>
              <a:t> </a:t>
            </a:r>
            <a:r>
              <a:rPr lang="ru-RU" dirty="0" err="1"/>
              <a:t>қанға</a:t>
            </a:r>
            <a:r>
              <a:rPr lang="ru-RU" dirty="0"/>
              <a:t> </a:t>
            </a:r>
            <a:r>
              <a:rPr lang="ru-RU" dirty="0" err="1"/>
              <a:t>өтеді</a:t>
            </a:r>
            <a:r>
              <a:rPr lang="ru-RU" dirty="0" smtClean="0"/>
              <a:t>.  </a:t>
            </a:r>
            <a:endParaRPr lang="ru-RU" dirty="0"/>
          </a:p>
          <a:p>
            <a:pPr marL="0" indent="0">
              <a:buNone/>
            </a:pPr>
            <a:endParaRPr lang="ru-RU"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1268760"/>
            <a:ext cx="2867025" cy="321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43862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2"/>
          <p:cNvSpPr>
            <a:spLocks noGrp="1"/>
          </p:cNvSpPr>
          <p:nvPr>
            <p:ph type="title"/>
          </p:nvPr>
        </p:nvSpPr>
        <p:spPr>
          <a:xfrm>
            <a:off x="457200" y="0"/>
            <a:ext cx="8229600" cy="1143000"/>
          </a:xfrm>
        </p:spPr>
        <p:txBody>
          <a:bodyPr/>
          <a:lstStyle/>
          <a:p>
            <a:pPr>
              <a:defRPr/>
            </a:pPr>
            <a:endParaRPr lang="ru-RU" dirty="0"/>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1472" y="1428736"/>
            <a:ext cx="7834890" cy="5099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2357422" y="0"/>
            <a:ext cx="5143536" cy="785794"/>
          </a:xfrm>
          <a:prstGeom prst="rect">
            <a:avLst/>
          </a:prstGeom>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r>
              <a:rPr lang="kk-KZ" sz="4000" b="1" dirty="0" smtClean="0">
                <a:solidFill>
                  <a:schemeClr val="tx1"/>
                </a:solidFill>
                <a:latin typeface="Times New Roman" pitchFamily="18" charset="0"/>
                <a:cs typeface="Times New Roman" pitchFamily="18" charset="0"/>
              </a:rPr>
              <a:t>Қалқанша безі</a:t>
            </a:r>
            <a:endParaRPr lang="ru-RU" sz="4000" b="1" dirty="0">
              <a:solidFill>
                <a:schemeClr val="tx1"/>
              </a:solidFill>
              <a:latin typeface="Times New Roman" pitchFamily="18" charset="0"/>
              <a:cs typeface="Times New Roman" pitchFamily="18" charset="0"/>
            </a:endParaRPr>
          </a:p>
        </p:txBody>
      </p:sp>
      <p:sp>
        <p:nvSpPr>
          <p:cNvPr id="7" name="Скругленный прямоугольник 6"/>
          <p:cNvSpPr/>
          <p:nvPr/>
        </p:nvSpPr>
        <p:spPr>
          <a:xfrm>
            <a:off x="4500562" y="4071942"/>
            <a:ext cx="4643438" cy="2428892"/>
          </a:xfrm>
          <a:prstGeom prst="roundRect">
            <a:avLst/>
          </a:prstGeom>
          <a:ln>
            <a:solidFill>
              <a:schemeClr val="bg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marL="342900" indent="-342900"/>
            <a:r>
              <a:rPr lang="kk-KZ" b="1" dirty="0" smtClean="0">
                <a:solidFill>
                  <a:schemeClr val="tx1"/>
                </a:solidFill>
                <a:latin typeface="Times New Roman" pitchFamily="18" charset="0"/>
                <a:cs typeface="Times New Roman" pitchFamily="18" charset="0"/>
              </a:rPr>
              <a:t>Қызметі:</a:t>
            </a:r>
            <a:endParaRPr lang="ru-RU" b="1" dirty="0" smtClean="0">
              <a:solidFill>
                <a:schemeClr val="tx1"/>
              </a:solidFill>
              <a:latin typeface="Times New Roman" pitchFamily="18" charset="0"/>
              <a:cs typeface="Times New Roman" pitchFamily="18" charset="0"/>
            </a:endParaRPr>
          </a:p>
          <a:p>
            <a:pPr marL="342900" indent="-342900">
              <a:buAutoNum type="arabicPeriod"/>
            </a:pPr>
            <a:r>
              <a:rPr lang="ru-RU" dirty="0" err="1" smtClean="0">
                <a:solidFill>
                  <a:schemeClr val="tx1"/>
                </a:solidFill>
                <a:latin typeface="Times New Roman" pitchFamily="18" charset="0"/>
                <a:cs typeface="Times New Roman" pitchFamily="18" charset="0"/>
              </a:rPr>
              <a:t>Ти</a:t>
            </a:r>
            <a:r>
              <a:rPr lang="kk-KZ" dirty="0" smtClean="0">
                <a:solidFill>
                  <a:schemeClr val="tx1"/>
                </a:solidFill>
                <a:latin typeface="Times New Roman" pitchFamily="18" charset="0"/>
                <a:cs typeface="Times New Roman" pitchFamily="18" charset="0"/>
              </a:rPr>
              <a:t>роксин гормоны зат алмасуға қатысады</a:t>
            </a:r>
          </a:p>
          <a:p>
            <a:pPr marL="342900" indent="-342900">
              <a:buAutoNum type="arabicPeriod"/>
            </a:pPr>
            <a:r>
              <a:rPr lang="kk-KZ" dirty="0" smtClean="0">
                <a:solidFill>
                  <a:schemeClr val="tx1"/>
                </a:solidFill>
                <a:latin typeface="Times New Roman" pitchFamily="18" charset="0"/>
                <a:cs typeface="Times New Roman" pitchFamily="18" charset="0"/>
              </a:rPr>
              <a:t>Организмнің өсуі мен дамуына әсер етеді</a:t>
            </a:r>
          </a:p>
          <a:p>
            <a:pPr marL="342900" indent="-342900">
              <a:buAutoNum type="arabicPeriod"/>
            </a:pPr>
            <a:r>
              <a:rPr lang="kk-KZ" dirty="0" smtClean="0">
                <a:solidFill>
                  <a:schemeClr val="tx1"/>
                </a:solidFill>
                <a:latin typeface="Times New Roman" pitchFamily="18" charset="0"/>
                <a:cs typeface="Times New Roman" pitchFamily="18" charset="0"/>
              </a:rPr>
              <a:t>Жүйке жүйесінің қозуы мен жүректің жиырылуын арттырады</a:t>
            </a:r>
            <a:endParaRPr lang="ru-RU" dirty="0">
              <a:solidFill>
                <a:schemeClr val="tx1"/>
              </a:solidFill>
              <a:latin typeface="Times New Roman" pitchFamily="18" charset="0"/>
              <a:cs typeface="Times New Roman" pitchFamily="18" charset="0"/>
            </a:endParaRPr>
          </a:p>
        </p:txBody>
      </p:sp>
      <p:sp>
        <p:nvSpPr>
          <p:cNvPr id="8" name="Скругленный прямоугольник 7"/>
          <p:cNvSpPr/>
          <p:nvPr/>
        </p:nvSpPr>
        <p:spPr>
          <a:xfrm>
            <a:off x="428596" y="2786058"/>
            <a:ext cx="1143008" cy="928694"/>
          </a:xfrm>
          <a:prstGeom prst="roundRect">
            <a:avLst/>
          </a:prstGeom>
          <a:ln>
            <a:solidFill>
              <a:schemeClr val="bg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ru-RU" dirty="0">
              <a:ln>
                <a:solidFill>
                  <a:sysClr val="windowText" lastClr="000000"/>
                </a:solidFill>
              </a:ln>
              <a:solidFill>
                <a:schemeClr val="bg1"/>
              </a:solidFill>
            </a:endParaRPr>
          </a:p>
        </p:txBody>
      </p:sp>
      <p:sp>
        <p:nvSpPr>
          <p:cNvPr id="9" name="Скругленный прямоугольник 8"/>
          <p:cNvSpPr/>
          <p:nvPr/>
        </p:nvSpPr>
        <p:spPr>
          <a:xfrm>
            <a:off x="5072066" y="785794"/>
            <a:ext cx="857256" cy="500066"/>
          </a:xfrm>
          <a:prstGeom prst="roundRect">
            <a:avLst/>
          </a:prstGeom>
          <a:ln>
            <a:solidFill>
              <a:schemeClr val="bg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ru-RU" dirty="0">
              <a:ln>
                <a:solidFill>
                  <a:sysClr val="windowText" lastClr="000000"/>
                </a:solidFill>
              </a:ln>
              <a:solidFill>
                <a:schemeClr val="bg1"/>
              </a:solidFill>
            </a:endParaRPr>
          </a:p>
        </p:txBody>
      </p:sp>
      <p:sp>
        <p:nvSpPr>
          <p:cNvPr id="10" name="Скругленный прямоугольник 9"/>
          <p:cNvSpPr/>
          <p:nvPr/>
        </p:nvSpPr>
        <p:spPr>
          <a:xfrm>
            <a:off x="6072198" y="1357298"/>
            <a:ext cx="1714512" cy="571504"/>
          </a:xfrm>
          <a:prstGeom prst="roundRect">
            <a:avLst/>
          </a:prstGeom>
          <a:ln>
            <a:solidFill>
              <a:schemeClr val="bg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ru-RU" dirty="0">
              <a:ln>
                <a:solidFill>
                  <a:sysClr val="windowText" lastClr="000000"/>
                </a:solidFill>
              </a:ln>
              <a:solidFill>
                <a:schemeClr val="bg1"/>
              </a:solidFill>
            </a:endParaRPr>
          </a:p>
        </p:txBody>
      </p:sp>
      <p:sp>
        <p:nvSpPr>
          <p:cNvPr id="11" name="Скругленный прямоугольник 10"/>
          <p:cNvSpPr/>
          <p:nvPr/>
        </p:nvSpPr>
        <p:spPr>
          <a:xfrm>
            <a:off x="1357290" y="6357934"/>
            <a:ext cx="2071702" cy="500066"/>
          </a:xfrm>
          <a:prstGeom prst="roundRect">
            <a:avLst/>
          </a:prstGeom>
          <a:ln>
            <a:solidFill>
              <a:schemeClr val="bg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ru-RU" dirty="0">
              <a:ln>
                <a:solidFill>
                  <a:sysClr val="windowText" lastClr="000000"/>
                </a:solidFill>
              </a:ln>
              <a:solidFill>
                <a:schemeClr val="bg1"/>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214282" y="1785926"/>
          <a:ext cx="8501122" cy="2369512"/>
        </p:xfrm>
        <a:graphic>
          <a:graphicData uri="http://schemas.openxmlformats.org/drawingml/2006/table">
            <a:tbl>
              <a:tblPr/>
              <a:tblGrid>
                <a:gridCol w="3214924"/>
                <a:gridCol w="1619047"/>
                <a:gridCol w="1621290"/>
                <a:gridCol w="2045861"/>
              </a:tblGrid>
              <a:tr h="612334">
                <a:tc>
                  <a:txBody>
                    <a:bodyPr/>
                    <a:lstStyle/>
                    <a:p>
                      <a:r>
                        <a:rPr lang="ru-RU" sz="2400" b="1" dirty="0" err="1">
                          <a:solidFill>
                            <a:srgbClr val="002060"/>
                          </a:solidFill>
                          <a:latin typeface="Times New Roman" pitchFamily="18" charset="0"/>
                          <a:cs typeface="Times New Roman" pitchFamily="18" charset="0"/>
                        </a:rPr>
                        <a:t>Орналасқан жері</a:t>
                      </a:r>
                      <a:endParaRPr lang="ru-RU" sz="2400" b="1" dirty="0">
                        <a:solidFill>
                          <a:srgbClr val="002060"/>
                        </a:solidFill>
                        <a:latin typeface="Times New Roman" pitchFamily="18" charset="0"/>
                        <a:cs typeface="Times New Roman" pitchFamily="18" charset="0"/>
                      </a:endParaRPr>
                    </a:p>
                  </a:txBody>
                  <a:tcPr marL="87476" marR="87476" marT="43738" marB="437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ru-RU" sz="2400" b="1" dirty="0" err="1">
                          <a:solidFill>
                            <a:srgbClr val="002060"/>
                          </a:solidFill>
                          <a:latin typeface="Times New Roman" pitchFamily="18" charset="0"/>
                          <a:cs typeface="Times New Roman" pitchFamily="18" charset="0"/>
                        </a:rPr>
                        <a:t>Пішіні</a:t>
                      </a:r>
                      <a:endParaRPr lang="ru-RU" sz="2400" b="1" dirty="0">
                        <a:solidFill>
                          <a:srgbClr val="002060"/>
                        </a:solidFill>
                        <a:latin typeface="Times New Roman" pitchFamily="18" charset="0"/>
                        <a:cs typeface="Times New Roman" pitchFamily="18" charset="0"/>
                      </a:endParaRPr>
                    </a:p>
                  </a:txBody>
                  <a:tcPr marL="87476" marR="87476" marT="43738" marB="437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ru-RU" sz="2400" b="1" dirty="0" err="1">
                          <a:solidFill>
                            <a:srgbClr val="002060"/>
                          </a:solidFill>
                          <a:latin typeface="Times New Roman" pitchFamily="18" charset="0"/>
                          <a:cs typeface="Times New Roman" pitchFamily="18" charset="0"/>
                        </a:rPr>
                        <a:t>Салмағы</a:t>
                      </a:r>
                      <a:endParaRPr lang="ru-RU" sz="2400" b="1" dirty="0">
                        <a:solidFill>
                          <a:srgbClr val="002060"/>
                        </a:solidFill>
                        <a:latin typeface="Times New Roman" pitchFamily="18" charset="0"/>
                        <a:cs typeface="Times New Roman" pitchFamily="18" charset="0"/>
                      </a:endParaRPr>
                    </a:p>
                  </a:txBody>
                  <a:tcPr marL="87476" marR="87476" marT="43738" marB="437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ru-RU" sz="2400" b="1" dirty="0" err="1">
                          <a:solidFill>
                            <a:srgbClr val="002060"/>
                          </a:solidFill>
                          <a:latin typeface="Times New Roman" pitchFamily="18" charset="0"/>
                          <a:cs typeface="Times New Roman" pitchFamily="18" charset="0"/>
                        </a:rPr>
                        <a:t>Бөлінетін</a:t>
                      </a:r>
                      <a:endParaRPr lang="ru-RU" sz="2400" b="1" dirty="0">
                        <a:solidFill>
                          <a:srgbClr val="002060"/>
                        </a:solidFill>
                        <a:latin typeface="Times New Roman" pitchFamily="18" charset="0"/>
                        <a:cs typeface="Times New Roman" pitchFamily="18" charset="0"/>
                      </a:endParaRPr>
                    </a:p>
                    <a:p>
                      <a:r>
                        <a:rPr lang="ru-RU" sz="2400" b="1" dirty="0" err="1">
                          <a:solidFill>
                            <a:srgbClr val="002060"/>
                          </a:solidFill>
                          <a:latin typeface="Times New Roman" pitchFamily="18" charset="0"/>
                          <a:cs typeface="Times New Roman" pitchFamily="18" charset="0"/>
                        </a:rPr>
                        <a:t>гормондар</a:t>
                      </a:r>
                      <a:endParaRPr lang="ru-RU" sz="2400" b="1" dirty="0">
                        <a:solidFill>
                          <a:srgbClr val="002060"/>
                        </a:solidFill>
                        <a:latin typeface="Times New Roman" pitchFamily="18" charset="0"/>
                        <a:cs typeface="Times New Roman" pitchFamily="18" charset="0"/>
                      </a:endParaRPr>
                    </a:p>
                  </a:txBody>
                  <a:tcPr marL="87476" marR="87476" marT="43738" marB="437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399620">
                <a:tc>
                  <a:txBody>
                    <a:bodyPr/>
                    <a:lstStyle/>
                    <a:p>
                      <a:r>
                        <a:rPr lang="ru-RU" sz="2400" dirty="0" err="1">
                          <a:solidFill>
                            <a:srgbClr val="002060"/>
                          </a:solidFill>
                          <a:latin typeface="Times New Roman" pitchFamily="18" charset="0"/>
                          <a:cs typeface="Times New Roman" pitchFamily="18" charset="0"/>
                        </a:rPr>
                        <a:t>Қалқанша бездің жоғарғы және төменгі жағынан екеуден</a:t>
                      </a:r>
                      <a:r>
                        <a:rPr lang="ru-RU" sz="2400" dirty="0">
                          <a:solidFill>
                            <a:srgbClr val="002060"/>
                          </a:solidFill>
                          <a:latin typeface="Times New Roman" pitchFamily="18" charset="0"/>
                          <a:cs typeface="Times New Roman" pitchFamily="18" charset="0"/>
                        </a:rPr>
                        <a:t> </a:t>
                      </a:r>
                      <a:r>
                        <a:rPr lang="ru-RU" sz="2400" dirty="0" err="1">
                          <a:solidFill>
                            <a:srgbClr val="002060"/>
                          </a:solidFill>
                          <a:latin typeface="Times New Roman" pitchFamily="18" charset="0"/>
                          <a:cs typeface="Times New Roman" pitchFamily="18" charset="0"/>
                        </a:rPr>
                        <a:t>жанаса</a:t>
                      </a:r>
                      <a:r>
                        <a:rPr lang="ru-RU" sz="2400" dirty="0">
                          <a:solidFill>
                            <a:srgbClr val="002060"/>
                          </a:solidFill>
                          <a:latin typeface="Times New Roman" pitchFamily="18" charset="0"/>
                          <a:cs typeface="Times New Roman" pitchFamily="18" charset="0"/>
                        </a:rPr>
                        <a:t> </a:t>
                      </a:r>
                      <a:r>
                        <a:rPr lang="ru-RU" sz="2400" dirty="0" err="1">
                          <a:solidFill>
                            <a:srgbClr val="002060"/>
                          </a:solidFill>
                          <a:latin typeface="Times New Roman" pitchFamily="18" charset="0"/>
                          <a:cs typeface="Times New Roman" pitchFamily="18" charset="0"/>
                        </a:rPr>
                        <a:t>орналасады</a:t>
                      </a:r>
                      <a:endParaRPr lang="ru-RU" sz="2400" dirty="0">
                        <a:solidFill>
                          <a:srgbClr val="002060"/>
                        </a:solidFill>
                        <a:latin typeface="Times New Roman" pitchFamily="18" charset="0"/>
                        <a:cs typeface="Times New Roman" pitchFamily="18" charset="0"/>
                      </a:endParaRPr>
                    </a:p>
                  </a:txBody>
                  <a:tcPr marL="87476" marR="87476" marT="43738" marB="437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ru-RU" sz="2400" dirty="0" err="1">
                          <a:solidFill>
                            <a:srgbClr val="002060"/>
                          </a:solidFill>
                          <a:latin typeface="Times New Roman" pitchFamily="18" charset="0"/>
                          <a:cs typeface="Times New Roman" pitchFamily="18" charset="0"/>
                        </a:rPr>
                        <a:t>Үлкендігі асбұршақтай</a:t>
                      </a:r>
                      <a:endParaRPr lang="ru-RU" sz="2400" dirty="0">
                        <a:solidFill>
                          <a:srgbClr val="002060"/>
                        </a:solidFill>
                        <a:latin typeface="Times New Roman" pitchFamily="18" charset="0"/>
                        <a:cs typeface="Times New Roman" pitchFamily="18" charset="0"/>
                      </a:endParaRPr>
                    </a:p>
                  </a:txBody>
                  <a:tcPr marL="87476" marR="87476" marT="43738" marB="437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ru-RU" sz="2400" dirty="0">
                          <a:solidFill>
                            <a:srgbClr val="002060"/>
                          </a:solidFill>
                          <a:latin typeface="Times New Roman" pitchFamily="18" charset="0"/>
                          <a:cs typeface="Times New Roman" pitchFamily="18" charset="0"/>
                        </a:rPr>
                        <a:t>20-50м г</a:t>
                      </a:r>
                    </a:p>
                  </a:txBody>
                  <a:tcPr marL="87476" marR="87476" marT="43738" marB="437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ru-RU" sz="2400" dirty="0">
                          <a:solidFill>
                            <a:srgbClr val="002060"/>
                          </a:solidFill>
                          <a:latin typeface="Times New Roman" pitchFamily="18" charset="0"/>
                          <a:cs typeface="Times New Roman" pitchFamily="18" charset="0"/>
                        </a:rPr>
                        <a:t> </a:t>
                      </a:r>
                      <a:r>
                        <a:rPr lang="ru-RU" sz="2400" dirty="0" err="1">
                          <a:solidFill>
                            <a:srgbClr val="002060"/>
                          </a:solidFill>
                          <a:latin typeface="Times New Roman" pitchFamily="18" charset="0"/>
                          <a:cs typeface="Times New Roman" pitchFamily="18" charset="0"/>
                        </a:rPr>
                        <a:t>Паратгормоны</a:t>
                      </a:r>
                      <a:r>
                        <a:rPr lang="ru-RU" sz="2400" dirty="0">
                          <a:solidFill>
                            <a:srgbClr val="002060"/>
                          </a:solidFill>
                          <a:latin typeface="Times New Roman" pitchFamily="18" charset="0"/>
                          <a:cs typeface="Times New Roman" pitchFamily="18" charset="0"/>
                        </a:rPr>
                        <a:t>   </a:t>
                      </a:r>
                      <a:r>
                        <a:rPr lang="ru-RU" sz="2400" dirty="0" err="1">
                          <a:solidFill>
                            <a:srgbClr val="002060"/>
                          </a:solidFill>
                          <a:latin typeface="Times New Roman" pitchFamily="18" charset="0"/>
                          <a:cs typeface="Times New Roman" pitchFamily="18" charset="0"/>
                        </a:rPr>
                        <a:t>бөлінеді</a:t>
                      </a:r>
                      <a:endParaRPr lang="ru-RU" sz="2400" dirty="0">
                        <a:solidFill>
                          <a:srgbClr val="002060"/>
                        </a:solidFill>
                        <a:latin typeface="Times New Roman" pitchFamily="18" charset="0"/>
                        <a:cs typeface="Times New Roman" pitchFamily="18" charset="0"/>
                      </a:endParaRPr>
                    </a:p>
                  </a:txBody>
                  <a:tcPr marL="87476" marR="87476" marT="43738" marB="437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bl>
          </a:graphicData>
        </a:graphic>
      </p:graphicFrame>
      <p:graphicFrame>
        <p:nvGraphicFramePr>
          <p:cNvPr id="7" name="Таблица 6"/>
          <p:cNvGraphicFramePr>
            <a:graphicFrameLocks noGrp="1"/>
          </p:cNvGraphicFramePr>
          <p:nvPr/>
        </p:nvGraphicFramePr>
        <p:xfrm>
          <a:off x="595745" y="1330036"/>
          <a:ext cx="208280" cy="1094509"/>
        </p:xfrm>
        <a:graphic>
          <a:graphicData uri="http://schemas.openxmlformats.org/drawingml/2006/table">
            <a:tbl>
              <a:tblPr/>
              <a:tblGrid>
                <a:gridCol w="208280"/>
              </a:tblGrid>
              <a:tr h="1094509">
                <a:tc>
                  <a:txBody>
                    <a:bodyPr/>
                    <a:lstStyle/>
                    <a:p>
                      <a:endParaRPr lang="ru-RU"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bl>
          </a:graphicData>
        </a:graphic>
      </p:graphicFrame>
      <p:sp>
        <p:nvSpPr>
          <p:cNvPr id="8" name="Прямоугольник 7"/>
          <p:cNvSpPr/>
          <p:nvPr/>
        </p:nvSpPr>
        <p:spPr>
          <a:xfrm>
            <a:off x="2500298" y="857232"/>
            <a:ext cx="3956724" cy="584775"/>
          </a:xfrm>
          <a:prstGeom prst="rect">
            <a:avLst/>
          </a:prstGeom>
        </p:spPr>
        <p:txBody>
          <a:bodyPr wrap="none">
            <a:spAutoFit/>
          </a:bodyPr>
          <a:lstStyle/>
          <a:p>
            <a:pPr algn="ctr"/>
            <a:r>
              <a:rPr lang="ru-RU" sz="3200" b="1" dirty="0" err="1" smtClean="0">
                <a:solidFill>
                  <a:srgbClr val="FF0000"/>
                </a:solidFill>
                <a:latin typeface="Times New Roman" pitchFamily="18" charset="0"/>
                <a:cs typeface="Times New Roman" pitchFamily="18" charset="0"/>
              </a:rPr>
              <a:t>Қалқаншамаңы безі</a:t>
            </a:r>
            <a:endParaRPr lang="ru-RU" sz="3200" dirty="0">
              <a:solidFill>
                <a:srgbClr val="FF0000"/>
              </a:solidFill>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Картинки по запросу қалқанша маңы сурет"/>
          <p:cNvPicPr>
            <a:picLocks noChangeAspect="1" noChangeArrowheads="1"/>
          </p:cNvPicPr>
          <p:nvPr/>
        </p:nvPicPr>
        <p:blipFill>
          <a:blip r:embed="rId2"/>
          <a:srcRect t="19508"/>
          <a:stretch>
            <a:fillRect/>
          </a:stretch>
        </p:blipFill>
        <p:spPr bwMode="auto">
          <a:xfrm>
            <a:off x="1000100" y="571480"/>
            <a:ext cx="7072362" cy="4840977"/>
          </a:xfrm>
          <a:prstGeom prst="rect">
            <a:avLst/>
          </a:prstGeom>
          <a:noFill/>
        </p:spPr>
      </p:pic>
      <p:sp>
        <p:nvSpPr>
          <p:cNvPr id="5" name="Скругленный прямоугольник 4"/>
          <p:cNvSpPr/>
          <p:nvPr/>
        </p:nvSpPr>
        <p:spPr>
          <a:xfrm>
            <a:off x="5286380" y="857232"/>
            <a:ext cx="3071834" cy="78581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solidFill>
                  <a:srgbClr val="FF0000"/>
                </a:solidFill>
              </a:rPr>
              <a:t>Қалқанша безі</a:t>
            </a:r>
            <a:endParaRPr lang="ru-RU" dirty="0">
              <a:solidFill>
                <a:srgbClr val="FF0000"/>
              </a:solidFill>
            </a:endParaRPr>
          </a:p>
        </p:txBody>
      </p:sp>
      <p:sp>
        <p:nvSpPr>
          <p:cNvPr id="6" name="Скругленный прямоугольник 5"/>
          <p:cNvSpPr/>
          <p:nvPr/>
        </p:nvSpPr>
        <p:spPr>
          <a:xfrm>
            <a:off x="2428860" y="4357694"/>
            <a:ext cx="3071834" cy="78581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solidFill>
                  <a:srgbClr val="FF0000"/>
                </a:solidFill>
              </a:rPr>
              <a:t>Қалқаншамаңы безі</a:t>
            </a:r>
            <a:endParaRPr lang="ru-RU" dirty="0">
              <a:solidFill>
                <a:srgbClr val="FF0000"/>
              </a:solidFill>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7664" y="260648"/>
            <a:ext cx="4968552" cy="634082"/>
          </a:xfrm>
        </p:spPr>
        <p:txBody>
          <a:bodyPr>
            <a:normAutofit fontScale="90000"/>
          </a:bodyPr>
          <a:lstStyle/>
          <a:p>
            <a:r>
              <a:rPr lang="kk-KZ" altLang="ru-RU" dirty="0">
                <a:effectLst>
                  <a:outerShdw blurRad="38100" dist="38100" dir="2700000" algn="tl">
                    <a:srgbClr val="000000">
                      <a:alpha val="43137"/>
                    </a:srgbClr>
                  </a:outerShdw>
                </a:effectLst>
                <a:latin typeface="Times New Roman" pitchFamily="18" charset="0"/>
                <a:cs typeface="Times New Roman" pitchFamily="18" charset="0"/>
              </a:rPr>
              <a:t> Қалқанша маңы безі:</a:t>
            </a:r>
            <a:endParaRPr lang="ru-RU" dirty="0">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1115616" y="1124744"/>
            <a:ext cx="5050904" cy="5616624"/>
          </a:xfrm>
        </p:spPr>
        <p:txBody>
          <a:bodyPr>
            <a:normAutofit fontScale="77500" lnSpcReduction="20000"/>
          </a:bodyPr>
          <a:lstStyle/>
          <a:p>
            <a:pPr marL="0" indent="0">
              <a:buNone/>
            </a:pPr>
            <a:r>
              <a:rPr lang="kk-KZ" altLang="ru-RU" dirty="0">
                <a:latin typeface="Times New Roman" pitchFamily="18" charset="0"/>
                <a:cs typeface="Times New Roman" pitchFamily="18" charset="0"/>
              </a:rPr>
              <a:t>Қалқанша маңы безі </a:t>
            </a:r>
            <a:r>
              <a:rPr lang="kk-KZ" dirty="0" smtClean="0"/>
              <a:t>aca </a:t>
            </a:r>
            <a:r>
              <a:rPr lang="kk-KZ" dirty="0"/>
              <a:t>үлкен емес эпителилі құрылым, саны 2-6, салмағы 20-50 </a:t>
            </a:r>
            <a:r>
              <a:rPr lang="kk-KZ" dirty="0" smtClean="0"/>
              <a:t>мг.</a:t>
            </a:r>
            <a:r>
              <a:rPr lang="kk-KZ" altLang="ru-RU" dirty="0">
                <a:latin typeface="Times New Roman" pitchFamily="18" charset="0"/>
                <a:cs typeface="Times New Roman" pitchFamily="18" charset="0"/>
              </a:rPr>
              <a:t> Сыртынан дінекер ұлпамен қапталған капсуладан тұрады.</a:t>
            </a:r>
            <a:r>
              <a:rPr lang="ru-RU" dirty="0" smtClean="0"/>
              <a:t> </a:t>
            </a:r>
            <a:r>
              <a:rPr lang="kk-KZ" dirty="0" smtClean="0"/>
              <a:t>Бездер </a:t>
            </a:r>
            <a:r>
              <a:rPr lang="kk-KZ" dirty="0"/>
              <a:t>өте жақсы тамырланған. Қан мен лимфа тамырларының бойымен оларға симпатикалық және парасимпатикалық жүйке талшықтары енеді. Қалқансерік безінің гормоны паратгормон деп аталады</a:t>
            </a:r>
            <a:r>
              <a:rPr lang="kk-KZ" dirty="0" smtClean="0"/>
              <a:t>. </a:t>
            </a:r>
            <a:r>
              <a:rPr lang="ru-RU" dirty="0" err="1"/>
              <a:t>Паратгормон</a:t>
            </a:r>
            <a:r>
              <a:rPr lang="ru-RU" dirty="0"/>
              <a:t> </a:t>
            </a:r>
            <a:r>
              <a:rPr lang="ru-RU" dirty="0" err="1"/>
              <a:t>үшін</a:t>
            </a:r>
            <a:r>
              <a:rPr lang="ru-RU" dirty="0"/>
              <a:t> </a:t>
            </a:r>
            <a:r>
              <a:rPr lang="ru-RU" dirty="0" err="1"/>
              <a:t>нысана</a:t>
            </a:r>
            <a:r>
              <a:rPr lang="ru-RU" dirty="0"/>
              <a:t> </a:t>
            </a:r>
            <a:r>
              <a:rPr lang="ru-RU" dirty="0" err="1"/>
              <a:t>болатын</a:t>
            </a:r>
            <a:r>
              <a:rPr lang="ru-RU" dirty="0"/>
              <a:t> </a:t>
            </a:r>
            <a:r>
              <a:rPr lang="ru-RU" dirty="0" err="1"/>
              <a:t>ағзалар</a:t>
            </a:r>
            <a:r>
              <a:rPr lang="ru-RU" dirty="0"/>
              <a:t>, </a:t>
            </a:r>
            <a:r>
              <a:rPr lang="ru-RU" dirty="0" err="1"/>
              <a:t>сүйек</a:t>
            </a:r>
            <a:r>
              <a:rPr lang="ru-RU" dirty="0"/>
              <a:t> </a:t>
            </a:r>
            <a:r>
              <a:rPr lang="ru-RU" dirty="0" err="1"/>
              <a:t>тіні</a:t>
            </a:r>
            <a:r>
              <a:rPr lang="ru-RU" dirty="0"/>
              <a:t>, </a:t>
            </a:r>
            <a:r>
              <a:rPr lang="ru-RU" dirty="0" err="1"/>
              <a:t>бүйрек</a:t>
            </a:r>
            <a:r>
              <a:rPr lang="ru-RU" dirty="0"/>
              <a:t> </a:t>
            </a:r>
            <a:r>
              <a:rPr lang="ru-RU" dirty="0" err="1"/>
              <a:t>және</a:t>
            </a:r>
            <a:r>
              <a:rPr lang="ru-RU" dirty="0"/>
              <a:t> </a:t>
            </a:r>
            <a:r>
              <a:rPr lang="ru-RU" dirty="0" err="1"/>
              <a:t>ішектер</a:t>
            </a:r>
            <a:r>
              <a:rPr lang="ru-RU" dirty="0" smtClean="0"/>
              <a:t>.</a:t>
            </a:r>
            <a:r>
              <a:rPr lang="ru-RU" dirty="0"/>
              <a:t> Кал</a:t>
            </a:r>
            <a:r>
              <a:rPr lang="kk-KZ" dirty="0"/>
              <a:t>ьций</a:t>
            </a:r>
            <a:r>
              <a:rPr lang="ru-RU" dirty="0"/>
              <a:t>д</a:t>
            </a:r>
            <a:r>
              <a:rPr lang="kk-KZ" dirty="0"/>
              <a:t>і</a:t>
            </a:r>
            <a:r>
              <a:rPr lang="ru-RU" dirty="0"/>
              <a:t> </a:t>
            </a:r>
            <a:r>
              <a:rPr lang="ru-RU" dirty="0" err="1"/>
              <a:t>реттеуші</a:t>
            </a:r>
            <a:r>
              <a:rPr lang="ru-RU" dirty="0"/>
              <a:t> </a:t>
            </a:r>
            <a:r>
              <a:rPr lang="ru-RU" dirty="0" err="1"/>
              <a:t>гормондар</a:t>
            </a:r>
            <a:r>
              <a:rPr lang="ru-RU" dirty="0"/>
              <a:t> - </a:t>
            </a:r>
            <a:r>
              <a:rPr lang="ru-RU" dirty="0" err="1"/>
              <a:t>паратгормон</a:t>
            </a:r>
            <a:r>
              <a:rPr lang="ru-RU" dirty="0"/>
              <a:t>, </a:t>
            </a:r>
            <a:r>
              <a:rPr lang="ru-RU" dirty="0" err="1"/>
              <a:t>тирокальцитонин</a:t>
            </a:r>
            <a:r>
              <a:rPr lang="ru-RU" dirty="0"/>
              <a:t> </a:t>
            </a:r>
            <a:r>
              <a:rPr lang="ru-RU" dirty="0" err="1"/>
              <a:t>және</a:t>
            </a:r>
            <a:r>
              <a:rPr lang="ru-RU" dirty="0"/>
              <a:t> </a:t>
            </a:r>
            <a:r>
              <a:rPr lang="ru-RU" dirty="0" err="1"/>
              <a:t>катокальцин</a:t>
            </a:r>
            <a:r>
              <a:rPr lang="ru-RU" dirty="0"/>
              <a:t>. </a:t>
            </a:r>
          </a:p>
          <a:p>
            <a:pPr marL="0" indent="0">
              <a:buNone/>
            </a:pPr>
            <a:endParaRPr lang="ru-RU"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1239594"/>
            <a:ext cx="2724627"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31589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34410" y="2882"/>
            <a:ext cx="6120680" cy="905838"/>
          </a:xfrm>
        </p:spPr>
        <p:txBody>
          <a:bodyPr>
            <a:normAutofit/>
          </a:bodyPr>
          <a:lstStyle/>
          <a:p>
            <a:r>
              <a:rPr lang="kk-KZ" dirty="0" smtClean="0">
                <a:effectLst>
                  <a:outerShdw blurRad="38100" dist="38100" dir="2700000" algn="tl">
                    <a:srgbClr val="000000">
                      <a:alpha val="43137"/>
                    </a:srgbClr>
                  </a:outerShdw>
                </a:effectLst>
              </a:rPr>
              <a:t>Кіріспе</a:t>
            </a:r>
            <a:endParaRPr lang="ru-RU" dirty="0">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1763688" y="908720"/>
            <a:ext cx="5112568" cy="5949280"/>
          </a:xfrm>
        </p:spPr>
        <p:txBody>
          <a:bodyPr>
            <a:noAutofit/>
          </a:bodyPr>
          <a:lstStyle/>
          <a:p>
            <a:pPr marL="0" indent="0" fontAlgn="t">
              <a:buNone/>
            </a:pPr>
            <a:r>
              <a:rPr lang="ru-RU" sz="2000" dirty="0" smtClean="0"/>
              <a:t>   </a:t>
            </a:r>
            <a:r>
              <a:rPr lang="ru-RU" sz="2000" dirty="0" err="1" smtClean="0"/>
              <a:t>Организмнің</a:t>
            </a:r>
            <a:r>
              <a:rPr lang="ru-RU" sz="2000" dirty="0" smtClean="0"/>
              <a:t> </a:t>
            </a:r>
            <a:r>
              <a:rPr lang="ru-RU" sz="2000" dirty="0" err="1"/>
              <a:t>тіршілігінде</a:t>
            </a:r>
            <a:r>
              <a:rPr lang="ru-RU" sz="2000" dirty="0"/>
              <a:t> </a:t>
            </a:r>
            <a:r>
              <a:rPr lang="ru-RU" sz="2000" dirty="0" err="1"/>
              <a:t>өтетін</a:t>
            </a:r>
            <a:r>
              <a:rPr lang="ru-RU" sz="2000" dirty="0"/>
              <a:t> </a:t>
            </a:r>
            <a:r>
              <a:rPr lang="ru-RU" sz="2000" dirty="0" err="1"/>
              <a:t>көптеген</a:t>
            </a:r>
            <a:r>
              <a:rPr lang="ru-RU" sz="2000" dirty="0"/>
              <a:t> </a:t>
            </a:r>
            <a:r>
              <a:rPr lang="ru-RU" sz="2000" dirty="0" err="1"/>
              <a:t>құбылыстардың</a:t>
            </a:r>
            <a:r>
              <a:rPr lang="ru-RU" sz="2000" dirty="0"/>
              <a:t> </a:t>
            </a:r>
            <a:r>
              <a:rPr lang="ru-RU" sz="2000" dirty="0" err="1"/>
              <a:t>реттелуі</a:t>
            </a:r>
            <a:r>
              <a:rPr lang="ru-RU" sz="2000" dirty="0"/>
              <a:t> </a:t>
            </a:r>
            <a:r>
              <a:rPr lang="ru-RU" sz="2000" dirty="0" err="1"/>
              <a:t>жүйке</a:t>
            </a:r>
            <a:r>
              <a:rPr lang="ru-RU" sz="2000" dirty="0"/>
              <a:t> </a:t>
            </a:r>
            <a:r>
              <a:rPr lang="ru-RU" sz="2000" dirty="0" err="1" smtClean="0"/>
              <a:t>және</a:t>
            </a:r>
            <a:r>
              <a:rPr lang="ru-RU" sz="2000" dirty="0"/>
              <a:t> </a:t>
            </a:r>
            <a:r>
              <a:rPr lang="ru-RU" sz="2000" dirty="0" err="1" smtClean="0"/>
              <a:t>эндокриндік</a:t>
            </a:r>
            <a:r>
              <a:rPr lang="ru-RU" sz="2000" dirty="0" smtClean="0"/>
              <a:t> </a:t>
            </a:r>
            <a:r>
              <a:rPr lang="ru-RU" sz="2000" dirty="0" err="1"/>
              <a:t>жүйелердің</a:t>
            </a:r>
            <a:r>
              <a:rPr lang="ru-RU" sz="2000" dirty="0"/>
              <a:t> </a:t>
            </a:r>
            <a:r>
              <a:rPr lang="ru-RU" sz="2000" dirty="0" err="1"/>
              <a:t>біріккен</a:t>
            </a:r>
            <a:r>
              <a:rPr lang="ru-RU" sz="2000" dirty="0"/>
              <a:t> </a:t>
            </a:r>
            <a:r>
              <a:rPr lang="ru-RU" sz="2000" dirty="0" err="1"/>
              <a:t>қызметтерімен</a:t>
            </a:r>
            <a:r>
              <a:rPr lang="ru-RU" sz="2000" dirty="0"/>
              <a:t> </a:t>
            </a:r>
            <a:r>
              <a:rPr lang="ru-RU" sz="2000" dirty="0" err="1"/>
              <a:t>қамтамасыз</a:t>
            </a:r>
            <a:r>
              <a:rPr lang="ru-RU" sz="2000" dirty="0"/>
              <a:t> </a:t>
            </a:r>
            <a:r>
              <a:rPr lang="ru-RU" sz="2000" dirty="0" err="1"/>
              <a:t>етіледі</a:t>
            </a:r>
            <a:r>
              <a:rPr lang="ru-RU" sz="2000" dirty="0"/>
              <a:t>. </a:t>
            </a:r>
            <a:r>
              <a:rPr lang="ru-RU" sz="2000" dirty="0" err="1"/>
              <a:t>Бұл</a:t>
            </a:r>
            <a:r>
              <a:rPr lang="ru-RU" sz="2000" dirty="0"/>
              <a:t> </a:t>
            </a:r>
            <a:r>
              <a:rPr lang="ru-RU" sz="2000" dirty="0" err="1"/>
              <a:t>жүйелер</a:t>
            </a:r>
            <a:r>
              <a:rPr lang="ru-RU" sz="2000" dirty="0"/>
              <a:t> </a:t>
            </a:r>
            <a:r>
              <a:rPr lang="ru-RU" sz="2000" dirty="0" err="1"/>
              <a:t>өзара</a:t>
            </a:r>
            <a:r>
              <a:rPr lang="ru-RU" sz="2000" dirty="0"/>
              <a:t> </a:t>
            </a:r>
            <a:r>
              <a:rPr lang="ru-RU" sz="2000" dirty="0" err="1"/>
              <a:t>бірімен-бірі</a:t>
            </a:r>
            <a:r>
              <a:rPr lang="ru-RU" sz="2000" dirty="0"/>
              <a:t> </a:t>
            </a:r>
            <a:r>
              <a:rPr lang="ru-RU" sz="2000" dirty="0" err="1"/>
              <a:t>тығыз</a:t>
            </a:r>
            <a:r>
              <a:rPr lang="ru-RU" sz="2000" dirty="0"/>
              <a:t> </a:t>
            </a:r>
            <a:r>
              <a:rPr lang="ru-RU" sz="2000" dirty="0" err="1"/>
              <a:t>байланыста</a:t>
            </a:r>
            <a:r>
              <a:rPr lang="ru-RU" sz="2000" dirty="0"/>
              <a:t> </a:t>
            </a:r>
            <a:r>
              <a:rPr lang="ru-RU" sz="2000" dirty="0" err="1"/>
              <a:t>болады</a:t>
            </a:r>
            <a:r>
              <a:rPr lang="ru-RU" sz="2000" dirty="0"/>
              <a:t>. Ми </a:t>
            </a:r>
            <a:r>
              <a:rPr lang="ru-RU" sz="2000" dirty="0" err="1"/>
              <a:t>ең</a:t>
            </a:r>
            <a:r>
              <a:rPr lang="ru-RU" sz="2000" dirty="0"/>
              <a:t> </a:t>
            </a:r>
            <a:r>
              <a:rPr lang="ru-RU" sz="2000" dirty="0" err="1"/>
              <a:t>ірі</a:t>
            </a:r>
            <a:r>
              <a:rPr lang="ru-RU" sz="2000" dirty="0"/>
              <a:t> </a:t>
            </a:r>
            <a:r>
              <a:rPr lang="ru-RU" sz="2000" dirty="0" err="1"/>
              <a:t>ішке</a:t>
            </a:r>
            <a:r>
              <a:rPr lang="ru-RU" sz="2000" dirty="0"/>
              <a:t> </a:t>
            </a:r>
            <a:r>
              <a:rPr lang="ru-RU" sz="2000" dirty="0" err="1"/>
              <a:t>сөлденістік</a:t>
            </a:r>
            <a:r>
              <a:rPr lang="ru-RU" sz="2000" dirty="0"/>
              <a:t> без </a:t>
            </a:r>
            <a:r>
              <a:rPr lang="ru-RU" sz="2000" dirty="0" err="1"/>
              <a:t>болып</a:t>
            </a:r>
            <a:r>
              <a:rPr lang="ru-RU" sz="2000" dirty="0"/>
              <a:t> </a:t>
            </a:r>
            <a:r>
              <a:rPr lang="ru-RU" sz="2000" dirty="0" err="1"/>
              <a:t>есептеледі</a:t>
            </a:r>
            <a:r>
              <a:rPr lang="ru-RU" sz="2000" dirty="0"/>
              <a:t>. </a:t>
            </a:r>
            <a:r>
              <a:rPr lang="ru-RU" sz="2000" dirty="0" err="1"/>
              <a:t>Сондықтан</a:t>
            </a:r>
            <a:r>
              <a:rPr lang="ru-RU" sz="2000" dirty="0"/>
              <a:t> </a:t>
            </a:r>
            <a:r>
              <a:rPr lang="ru-RU" sz="2000" dirty="0" err="1"/>
              <a:t>организмнің</a:t>
            </a:r>
            <a:r>
              <a:rPr lang="ru-RU" sz="2000" dirty="0"/>
              <a:t> </a:t>
            </a:r>
            <a:r>
              <a:rPr lang="ru-RU" sz="2000" dirty="0" err="1"/>
              <a:t>бір</a:t>
            </a:r>
            <a:r>
              <a:rPr lang="ru-RU" sz="2000" dirty="0"/>
              <a:t> </a:t>
            </a:r>
            <a:r>
              <a:rPr lang="ru-RU" sz="2000" dirty="0" err="1"/>
              <a:t>тұтас</a:t>
            </a:r>
            <a:r>
              <a:rPr lang="ru-RU" sz="2000" dirty="0"/>
              <a:t> </a:t>
            </a:r>
            <a:r>
              <a:rPr lang="ru-RU" sz="2000" dirty="0" err="1"/>
              <a:t>өзін-өзі</a:t>
            </a:r>
            <a:r>
              <a:rPr lang="ru-RU" sz="2000" dirty="0"/>
              <a:t> </a:t>
            </a:r>
            <a:r>
              <a:rPr lang="ru-RU" sz="2000" dirty="0" err="1"/>
              <a:t>жүйкелік-эндокриндік</a:t>
            </a:r>
            <a:r>
              <a:rPr lang="ru-RU" sz="2000" dirty="0"/>
              <a:t> </a:t>
            </a:r>
            <a:r>
              <a:rPr lang="ru-RU" sz="2000" dirty="0" err="1"/>
              <a:t>реттейтін</a:t>
            </a:r>
            <a:r>
              <a:rPr lang="ru-RU" sz="2000" dirty="0"/>
              <a:t> </a:t>
            </a:r>
            <a:r>
              <a:rPr lang="ru-RU" sz="2000" dirty="0" err="1"/>
              <a:t>күрделі</a:t>
            </a:r>
            <a:r>
              <a:rPr lang="ru-RU" sz="2000" dirty="0"/>
              <a:t> </a:t>
            </a:r>
            <a:r>
              <a:rPr lang="ru-RU" sz="2000" dirty="0" err="1"/>
              <a:t>жүйеге</a:t>
            </a:r>
            <a:r>
              <a:rPr lang="ru-RU" sz="2000" dirty="0"/>
              <a:t> </a:t>
            </a:r>
            <a:r>
              <a:rPr lang="ru-RU" sz="2000" dirty="0" err="1"/>
              <a:t>бірігуі</a:t>
            </a:r>
            <a:r>
              <a:rPr lang="ru-RU" sz="2000" dirty="0"/>
              <a:t> </a:t>
            </a:r>
            <a:r>
              <a:rPr lang="ru-RU" sz="2000" dirty="0" err="1"/>
              <a:t>біріне-бірі</a:t>
            </a:r>
            <a:r>
              <a:rPr lang="ru-RU" sz="2000" dirty="0"/>
              <a:t> </a:t>
            </a:r>
            <a:r>
              <a:rPr lang="ru-RU" sz="2000" dirty="0" err="1"/>
              <a:t>қарсы</a:t>
            </a:r>
            <a:r>
              <a:rPr lang="ru-RU" sz="2000" dirty="0"/>
              <a:t> </a:t>
            </a:r>
            <a:r>
              <a:rPr lang="ru-RU" sz="2000" dirty="0" err="1"/>
              <a:t>келмей</a:t>
            </a:r>
            <a:r>
              <a:rPr lang="ru-RU" sz="2000" dirty="0"/>
              <a:t>, </a:t>
            </a:r>
            <a:r>
              <a:rPr lang="ru-RU" sz="2000" dirty="0" err="1"/>
              <a:t>өзара</a:t>
            </a:r>
            <a:r>
              <a:rPr lang="ru-RU" sz="2000" dirty="0"/>
              <a:t> </a:t>
            </a:r>
            <a:r>
              <a:rPr lang="ru-RU" sz="2000" dirty="0" err="1"/>
              <a:t>бірін-бірі</a:t>
            </a:r>
            <a:r>
              <a:rPr lang="ru-RU" sz="2000" dirty="0"/>
              <a:t> </a:t>
            </a:r>
            <a:r>
              <a:rPr lang="ru-RU" sz="2000" dirty="0" err="1"/>
              <a:t>толықтырады</a:t>
            </a:r>
            <a:r>
              <a:rPr lang="ru-RU" sz="2000" dirty="0"/>
              <a:t>. </a:t>
            </a:r>
            <a:endParaRPr lang="ru-RU" sz="2000" dirty="0" smtClean="0"/>
          </a:p>
          <a:p>
            <a:pPr marL="0" indent="0" fontAlgn="t">
              <a:buNone/>
            </a:pPr>
            <a:r>
              <a:rPr lang="ru-RU" sz="2000" dirty="0"/>
              <a:t>      </a:t>
            </a:r>
            <a:r>
              <a:rPr lang="ru-RU" sz="2000" dirty="0" err="1"/>
              <a:t>Эндокриндік</a:t>
            </a:r>
            <a:r>
              <a:rPr lang="ru-RU" sz="2000" dirty="0"/>
              <a:t> </a:t>
            </a:r>
            <a:r>
              <a:rPr lang="ru-RU" sz="2000" dirty="0" err="1"/>
              <a:t>бездер</a:t>
            </a:r>
            <a:r>
              <a:rPr lang="ru-RU" sz="2000" dirty="0"/>
              <a:t> </a:t>
            </a:r>
            <a:r>
              <a:rPr lang="ru-RU" sz="2000" dirty="0" err="1"/>
              <a:t>қанға</a:t>
            </a:r>
            <a:r>
              <a:rPr lang="ru-RU" sz="2000" dirty="0"/>
              <a:t>, </a:t>
            </a:r>
            <a:r>
              <a:rPr lang="ru-RU" sz="2000" dirty="0" err="1"/>
              <a:t>тін</a:t>
            </a:r>
            <a:r>
              <a:rPr lang="ru-RU" sz="2000" dirty="0"/>
              <a:t> </a:t>
            </a:r>
            <a:r>
              <a:rPr lang="ru-RU" sz="2000" dirty="0" err="1"/>
              <a:t>аралық</a:t>
            </a:r>
            <a:r>
              <a:rPr lang="ru-RU" sz="2000" dirty="0"/>
              <a:t> </a:t>
            </a:r>
            <a:r>
              <a:rPr lang="ru-RU" sz="2000" dirty="0" err="1"/>
              <a:t>сұйыққа</a:t>
            </a:r>
            <a:r>
              <a:rPr lang="ru-RU" sz="2000" dirty="0"/>
              <a:t>, гормон </a:t>
            </a:r>
            <a:r>
              <a:rPr lang="ru-RU" sz="2000" dirty="0" err="1"/>
              <a:t>өндіріп</a:t>
            </a:r>
            <a:r>
              <a:rPr lang="ru-RU" sz="2000" dirty="0"/>
              <a:t> </a:t>
            </a:r>
            <a:r>
              <a:rPr lang="ru-RU" sz="2000" dirty="0" err="1"/>
              <a:t>шығарады</a:t>
            </a:r>
            <a:r>
              <a:rPr lang="ru-RU" sz="2000" dirty="0"/>
              <a:t>. </a:t>
            </a:r>
            <a:r>
              <a:rPr lang="ru-RU" sz="2000" dirty="0" err="1"/>
              <a:t>Гормондардың</a:t>
            </a:r>
            <a:r>
              <a:rPr lang="ru-RU" sz="2000" dirty="0"/>
              <a:t> </a:t>
            </a:r>
            <a:r>
              <a:rPr lang="ru-RU" sz="2000" dirty="0" err="1"/>
              <a:t>жасуша</a:t>
            </a:r>
            <a:r>
              <a:rPr lang="ru-RU" sz="2000" dirty="0"/>
              <a:t> </a:t>
            </a:r>
            <a:r>
              <a:rPr lang="ru-RU" sz="2000" dirty="0" err="1"/>
              <a:t>ішілік</a:t>
            </a:r>
            <a:r>
              <a:rPr lang="ru-RU" sz="2000" dirty="0"/>
              <a:t> </a:t>
            </a:r>
            <a:r>
              <a:rPr lang="ru-RU" sz="2000" dirty="0" err="1"/>
              <a:t>данекерлері</a:t>
            </a:r>
            <a:r>
              <a:rPr lang="ru-RU" sz="2000" dirty="0"/>
              <a:t> </a:t>
            </a:r>
            <a:r>
              <a:rPr lang="ru-RU" sz="2000" dirty="0" err="1"/>
              <a:t>болып</a:t>
            </a:r>
            <a:r>
              <a:rPr lang="ru-RU" sz="2000" dirty="0"/>
              <a:t> </a:t>
            </a:r>
            <a:r>
              <a:rPr lang="ru-RU" sz="2000" dirty="0" err="1"/>
              <a:t>цАМФ</a:t>
            </a:r>
            <a:r>
              <a:rPr lang="ru-RU" sz="2000" dirty="0"/>
              <a:t>, </a:t>
            </a:r>
            <a:r>
              <a:rPr lang="ru-RU" sz="2000" dirty="0" err="1"/>
              <a:t>цГМФ</a:t>
            </a:r>
            <a:r>
              <a:rPr lang="ru-RU" sz="2000" dirty="0"/>
              <a:t>, Са2</a:t>
            </a:r>
            <a:r>
              <a:rPr lang="ru-RU" sz="2000" baseline="30000" dirty="0"/>
              <a:t>+</a:t>
            </a:r>
            <a:r>
              <a:rPr lang="ru-RU" sz="2000" dirty="0"/>
              <a:t>-</a:t>
            </a:r>
            <a:r>
              <a:rPr lang="ru-RU" sz="2000" dirty="0" err="1"/>
              <a:t>иондары</a:t>
            </a:r>
            <a:r>
              <a:rPr lang="ru-RU" sz="2000" dirty="0"/>
              <a:t> </a:t>
            </a:r>
            <a:r>
              <a:rPr lang="ru-RU" sz="2000" dirty="0" err="1"/>
              <a:t>және</a:t>
            </a:r>
            <a:r>
              <a:rPr lang="ru-RU" sz="2000" dirty="0"/>
              <a:t> </a:t>
            </a:r>
            <a:r>
              <a:rPr lang="ru-RU" sz="2000" dirty="0" err="1"/>
              <a:t>оларды</a:t>
            </a:r>
            <a:r>
              <a:rPr lang="ru-RU" sz="2000" dirty="0"/>
              <a:t> </a:t>
            </a:r>
            <a:r>
              <a:rPr lang="ru-RU" sz="2000" dirty="0" err="1"/>
              <a:t>байланыстыратын</a:t>
            </a:r>
            <a:r>
              <a:rPr lang="ru-RU" sz="2000" dirty="0"/>
              <a:t> </a:t>
            </a:r>
            <a:r>
              <a:rPr lang="ru-RU" sz="2000" dirty="0" err="1"/>
              <a:t>нәруыздар</a:t>
            </a:r>
            <a:r>
              <a:rPr lang="ru-RU" sz="2000" dirty="0"/>
              <a:t>, </a:t>
            </a:r>
            <a:r>
              <a:rPr lang="ru-RU" sz="2000" dirty="0" err="1"/>
              <a:t>фосфатидилинозит</a:t>
            </a:r>
            <a:r>
              <a:rPr lang="ru-RU" sz="2000" dirty="0"/>
              <a:t>, </a:t>
            </a:r>
            <a:r>
              <a:rPr lang="ru-RU" sz="2000" dirty="0" err="1"/>
              <a:t>оның</a:t>
            </a:r>
            <a:r>
              <a:rPr lang="ru-RU" sz="2000" dirty="0"/>
              <a:t> </a:t>
            </a:r>
            <a:r>
              <a:rPr lang="ru-RU" sz="2000" dirty="0" err="1"/>
              <a:t>туындылары</a:t>
            </a:r>
            <a:r>
              <a:rPr lang="ru-RU" sz="2000" dirty="0"/>
              <a:t>, </a:t>
            </a:r>
            <a:r>
              <a:rPr lang="ru-RU" sz="2000" dirty="0" err="1"/>
              <a:t>простагландиндер</a:t>
            </a:r>
            <a:r>
              <a:rPr lang="ru-RU" sz="2000" dirty="0"/>
              <a:t>, </a:t>
            </a:r>
            <a:r>
              <a:rPr lang="ru-RU" sz="2000" dirty="0" err="1"/>
              <a:t>пептидтер</a:t>
            </a:r>
            <a:r>
              <a:rPr lang="ru-RU" sz="2000" dirty="0"/>
              <a:t> </a:t>
            </a:r>
            <a:r>
              <a:rPr lang="ru-RU" sz="2000" dirty="0" err="1"/>
              <a:t>есептеледі</a:t>
            </a:r>
            <a:r>
              <a:rPr lang="ru-RU" sz="2000" dirty="0"/>
              <a:t>.</a:t>
            </a:r>
          </a:p>
          <a:p>
            <a:pPr marL="0" indent="0">
              <a:buNone/>
            </a:pPr>
            <a:endParaRPr lang="ru-RU" sz="2000"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1124744"/>
            <a:ext cx="3055823"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62106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428596" y="642918"/>
            <a:ext cx="8072494"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Lst>
            </a:pPr>
            <a:r>
              <a:rPr kumimoji="0" lang="kk-KZ" sz="3200" b="1"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Қалқаншамаңы бездерінің гормондары жетіспегенде:</a:t>
            </a:r>
            <a:endParaRPr kumimoji="0" lang="ru-RU" sz="3200" b="0" i="1"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kk-KZ"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Сүйектер бұзылады</a:t>
            </a:r>
            <a:endParaRPr kumimoji="0" lang="ru-RU" sz="3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kk-KZ"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Тіс бұзылады</a:t>
            </a:r>
            <a:endParaRPr kumimoji="0" lang="ru-RU" sz="3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kk-KZ"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Тісте бор тәрізді дақтар пайда болады</a:t>
            </a:r>
            <a:endParaRPr kumimoji="0" lang="ru-RU" sz="3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kk-KZ"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Қанда кальций мөлшері кемиді</a:t>
            </a:r>
            <a:endParaRPr kumimoji="0" lang="ru-RU" sz="3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kk-KZ"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Сүйектер сынғыш және нәзік болады</a:t>
            </a:r>
            <a:endParaRPr kumimoji="0" lang="ru-RU" sz="3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kk-KZ"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Жүйке жүйесінің қозғыштығы артады, тырыспа(судороги) байқалады</a:t>
            </a:r>
            <a:endParaRPr kumimoji="0" lang="kk-KZ" sz="3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357158" y="642918"/>
            <a:ext cx="7929618"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Lst>
            </a:pPr>
            <a:r>
              <a:rPr kumimoji="0" lang="kk-KZ" sz="3200" b="1"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Қалқаншамаңы бездерінің гормондары артқанда:</a:t>
            </a:r>
            <a:endParaRPr kumimoji="0" lang="ru-RU" sz="3200" b="0" i="1"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kk-KZ"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Сүйек майысқыш болады, қисаяды.</a:t>
            </a:r>
            <a:endParaRPr kumimoji="0" lang="ru-RU" sz="3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kk-KZ"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Кальций қанда, бүйректе, бауырда, мида жинақталады, яғни зат алмасу бұзылады.</a:t>
            </a:r>
            <a:endParaRPr kumimoji="0" lang="ru-RU" sz="3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endParaRPr kumimoji="0" lang="ru-RU" sz="3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Данияр\Desktop\Без названия (3).jpg"/>
          <p:cNvPicPr>
            <a:picLocks noChangeAspect="1" noChangeArrowheads="1"/>
          </p:cNvPicPr>
          <p:nvPr/>
        </p:nvPicPr>
        <p:blipFill>
          <a:blip r:embed="rId2"/>
          <a:srcRect/>
          <a:stretch>
            <a:fillRect/>
          </a:stretch>
        </p:blipFill>
        <p:spPr bwMode="auto">
          <a:xfrm>
            <a:off x="357158" y="357166"/>
            <a:ext cx="4162446" cy="3531255"/>
          </a:xfrm>
          <a:prstGeom prst="rect">
            <a:avLst/>
          </a:prstGeom>
          <a:ln>
            <a:noFill/>
          </a:ln>
          <a:effectLst>
            <a:softEdge rad="112500"/>
          </a:effectLst>
        </p:spPr>
      </p:pic>
      <p:pic>
        <p:nvPicPr>
          <p:cNvPr id="5" name="Picture 4" descr="C:\Users\Данияр\Desktop\images (5).jpg"/>
          <p:cNvPicPr>
            <a:picLocks noChangeAspect="1" noChangeArrowheads="1"/>
          </p:cNvPicPr>
          <p:nvPr/>
        </p:nvPicPr>
        <p:blipFill>
          <a:blip r:embed="rId3"/>
          <a:srcRect/>
          <a:stretch>
            <a:fillRect/>
          </a:stretch>
        </p:blipFill>
        <p:spPr bwMode="auto">
          <a:xfrm>
            <a:off x="5143504" y="2214554"/>
            <a:ext cx="3576658" cy="4463433"/>
          </a:xfrm>
          <a:prstGeom prst="rect">
            <a:avLst/>
          </a:prstGeom>
          <a:ln>
            <a:noFill/>
          </a:ln>
          <a:effectLst>
            <a:softEdge rad="112500"/>
          </a:effectLst>
        </p:spPr>
      </p:pic>
      <p:sp>
        <p:nvSpPr>
          <p:cNvPr id="6" name="Скругленный прямоугольник 5"/>
          <p:cNvSpPr/>
          <p:nvPr/>
        </p:nvSpPr>
        <p:spPr>
          <a:xfrm>
            <a:off x="3071802" y="357166"/>
            <a:ext cx="5572164" cy="1571636"/>
          </a:xfrm>
          <a:prstGeom prst="roundRect">
            <a:avLst/>
          </a:prstGeom>
          <a:solidFill>
            <a:schemeClr val="bg1"/>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kk-KZ" sz="4000" b="1" dirty="0" smtClean="0">
                <a:solidFill>
                  <a:sysClr val="windowText" lastClr="000000"/>
                </a:solidFill>
                <a:latin typeface="Times New Roman" pitchFamily="18" charset="0"/>
                <a:cs typeface="Times New Roman" pitchFamily="18" charset="0"/>
              </a:rPr>
              <a:t>Микседема</a:t>
            </a:r>
            <a:endParaRPr lang="ru-RU" sz="4000" b="1" dirty="0">
              <a:solidFill>
                <a:sysClr val="windowText" lastClr="000000"/>
              </a:solidFill>
              <a:latin typeface="Times New Roman" pitchFamily="18" charset="0"/>
              <a:cs typeface="Times New Roman" pitchFamily="18" charset="0"/>
            </a:endParaRPr>
          </a:p>
        </p:txBody>
      </p:sp>
      <p:pic>
        <p:nvPicPr>
          <p:cNvPr id="7" name="Picture 6" descr="C:\Users\Данияр\Desktop\images (6).jpg"/>
          <p:cNvPicPr>
            <a:picLocks noChangeAspect="1" noChangeArrowheads="1"/>
          </p:cNvPicPr>
          <p:nvPr/>
        </p:nvPicPr>
        <p:blipFill>
          <a:blip r:embed="rId4"/>
          <a:srcRect/>
          <a:stretch>
            <a:fillRect/>
          </a:stretch>
        </p:blipFill>
        <p:spPr bwMode="auto">
          <a:xfrm>
            <a:off x="1428728" y="3571852"/>
            <a:ext cx="2571768" cy="3286148"/>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Grp="1" noChangeAspect="1" noChangeArrowheads="1"/>
          </p:cNvPicPr>
          <p:nvPr>
            <p:ph idx="1"/>
          </p:nvPr>
        </p:nvPicPr>
        <p:blipFill>
          <a:blip r:embed="rId2"/>
          <a:srcRect/>
          <a:stretch>
            <a:fillRect/>
          </a:stretch>
        </p:blipFill>
        <p:spPr bwMode="auto">
          <a:xfrm>
            <a:off x="285720" y="2285992"/>
            <a:ext cx="4000528" cy="3000396"/>
          </a:xfrm>
          <a:prstGeom prst="rect">
            <a:avLst/>
          </a:prstGeom>
          <a:ln>
            <a:noFill/>
          </a:ln>
          <a:effectLst>
            <a:softEdge rad="112500"/>
          </a:effectLst>
        </p:spPr>
      </p:pic>
      <p:sp>
        <p:nvSpPr>
          <p:cNvPr id="5" name="Скругленный прямоугольник 4"/>
          <p:cNvSpPr/>
          <p:nvPr/>
        </p:nvSpPr>
        <p:spPr>
          <a:xfrm>
            <a:off x="1857356" y="785794"/>
            <a:ext cx="6643734" cy="1214446"/>
          </a:xfrm>
          <a:prstGeom prst="roundRect">
            <a:avLst/>
          </a:prstGeom>
          <a:solidFill>
            <a:schemeClr val="accent3">
              <a:lumMod val="20000"/>
              <a:lumOff val="8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kk-KZ" sz="4000" b="1" dirty="0" smtClean="0">
                <a:solidFill>
                  <a:schemeClr val="tx1"/>
                </a:solidFill>
                <a:latin typeface="Times New Roman" pitchFamily="18" charset="0"/>
                <a:cs typeface="Times New Roman" pitchFamily="18" charset="0"/>
              </a:rPr>
              <a:t>Эндемиялық зоб</a:t>
            </a:r>
            <a:endParaRPr lang="ru-RU" sz="4000" b="1" dirty="0">
              <a:solidFill>
                <a:schemeClr val="tx1"/>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785786" y="214290"/>
            <a:ext cx="4286280" cy="4126442"/>
          </a:xfrm>
          <a:prstGeom prst="rect">
            <a:avLst/>
          </a:prstGeom>
          <a:ln>
            <a:noFill/>
          </a:ln>
          <a:effectLst>
            <a:softEdge rad="112500"/>
          </a:effectLst>
        </p:spPr>
      </p:pic>
      <p:pic>
        <p:nvPicPr>
          <p:cNvPr id="5" name="Picture 3"/>
          <p:cNvPicPr>
            <a:picLocks noChangeAspect="1" noChangeArrowheads="1"/>
          </p:cNvPicPr>
          <p:nvPr/>
        </p:nvPicPr>
        <p:blipFill>
          <a:blip r:embed="rId3"/>
          <a:srcRect/>
          <a:stretch>
            <a:fillRect/>
          </a:stretch>
        </p:blipFill>
        <p:spPr bwMode="auto">
          <a:xfrm>
            <a:off x="6215074" y="285728"/>
            <a:ext cx="2143140" cy="6230599"/>
          </a:xfrm>
          <a:prstGeom prst="rect">
            <a:avLst/>
          </a:prstGeom>
          <a:ln>
            <a:noFill/>
          </a:ln>
          <a:effectLst>
            <a:softEdge rad="112500"/>
          </a:effectLst>
        </p:spPr>
      </p:pic>
      <p:sp>
        <p:nvSpPr>
          <p:cNvPr id="6" name="Скругленный прямоугольник 5"/>
          <p:cNvSpPr/>
          <p:nvPr/>
        </p:nvSpPr>
        <p:spPr>
          <a:xfrm>
            <a:off x="714348" y="4572008"/>
            <a:ext cx="4714908" cy="1643074"/>
          </a:xfrm>
          <a:prstGeom prst="roundRect">
            <a:avLst/>
          </a:prstGeom>
          <a:solidFill>
            <a:schemeClr val="accent2">
              <a:lumMod val="20000"/>
              <a:lumOff val="80000"/>
            </a:schemeClr>
          </a:solidFill>
        </p:spPr>
        <p:style>
          <a:lnRef idx="0">
            <a:schemeClr val="dk1"/>
          </a:lnRef>
          <a:fillRef idx="3">
            <a:schemeClr val="dk1"/>
          </a:fillRef>
          <a:effectRef idx="3">
            <a:schemeClr val="dk1"/>
          </a:effectRef>
          <a:fontRef idx="minor">
            <a:schemeClr val="lt1"/>
          </a:fontRef>
        </p:style>
        <p:txBody>
          <a:bodyPr rtlCol="0" anchor="ctr"/>
          <a:lstStyle/>
          <a:p>
            <a:pPr algn="ctr"/>
            <a:r>
              <a:rPr lang="kk-KZ"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Кретинизм</a:t>
            </a:r>
            <a:r>
              <a:rPr lang="kk-KZ" dirty="0" smtClean="0"/>
              <a:t> </a:t>
            </a:r>
            <a:endParaRPr lang="ru-RU"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D:\курс документтер\жоспар\0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34" y="1928802"/>
            <a:ext cx="3857652" cy="3720578"/>
          </a:xfrm>
          <a:prstGeom prst="rect">
            <a:avLst/>
          </a:prstGeom>
          <a:ln>
            <a:noFill/>
          </a:ln>
          <a:effectLst>
            <a:softEdge rad="112500"/>
          </a:effectLst>
          <a:extLst/>
        </p:spPr>
      </p:pic>
      <p:sp>
        <p:nvSpPr>
          <p:cNvPr id="5" name="Скругленный прямоугольник 4"/>
          <p:cNvSpPr/>
          <p:nvPr/>
        </p:nvSpPr>
        <p:spPr>
          <a:xfrm>
            <a:off x="3071802" y="357166"/>
            <a:ext cx="5572164" cy="1571636"/>
          </a:xfrm>
          <a:prstGeom prst="roundRect">
            <a:avLst/>
          </a:prstGeom>
          <a:solidFill>
            <a:schemeClr val="accent3">
              <a:lumMod val="20000"/>
              <a:lumOff val="80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kk-KZ" sz="4000" b="1" dirty="0" smtClean="0">
                <a:solidFill>
                  <a:sysClr val="windowText" lastClr="000000"/>
                </a:solidFill>
                <a:latin typeface="Times New Roman" pitchFamily="18" charset="0"/>
                <a:cs typeface="Times New Roman" pitchFamily="18" charset="0"/>
              </a:rPr>
              <a:t>Бадырақ көз</a:t>
            </a:r>
          </a:p>
          <a:p>
            <a:pPr algn="ctr"/>
            <a:r>
              <a:rPr lang="kk-KZ" sz="4000" b="1" dirty="0" smtClean="0">
                <a:solidFill>
                  <a:sysClr val="windowText" lastClr="000000"/>
                </a:solidFill>
                <a:latin typeface="Times New Roman" pitchFamily="18" charset="0"/>
                <a:cs typeface="Times New Roman" pitchFamily="18" charset="0"/>
              </a:rPr>
              <a:t>(базедов ауруы)</a:t>
            </a:r>
            <a:endParaRPr lang="ru-RU" sz="4000" b="1" dirty="0">
              <a:solidFill>
                <a:sysClr val="windowText" lastClr="000000"/>
              </a:solidFill>
              <a:latin typeface="Times New Roman" pitchFamily="18" charset="0"/>
              <a:cs typeface="Times New Roman" pitchFamily="18" charset="0"/>
            </a:endParaRPr>
          </a:p>
        </p:txBody>
      </p:sp>
      <p:sp>
        <p:nvSpPr>
          <p:cNvPr id="6" name="Прямоугольник 5"/>
          <p:cNvSpPr/>
          <p:nvPr/>
        </p:nvSpPr>
        <p:spPr>
          <a:xfrm>
            <a:off x="4357686" y="1997839"/>
            <a:ext cx="4286280" cy="923330"/>
          </a:xfrm>
          <a:prstGeom prst="rect">
            <a:avLst/>
          </a:prstGeom>
        </p:spPr>
        <p:txBody>
          <a:bodyPr wrap="square">
            <a:spAutoFit/>
          </a:bodyPr>
          <a:lstStyle/>
          <a:p>
            <a:r>
              <a:rPr lang="kk-KZ" dirty="0" smtClean="0"/>
              <a:t>Тамақты көп ішкенімен салмақ қоспай, керсінше арықтайды. Тез ашуланғыш терлегіш болып келеді</a:t>
            </a:r>
            <a:endParaRPr lang="ru-RU"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357158" y="357166"/>
            <a:ext cx="8072494" cy="18573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i="1" dirty="0" err="1" smtClean="0">
                <a:solidFill>
                  <a:srgbClr val="FF0000"/>
                </a:solidFill>
                <a:latin typeface="Times New Roman" pitchFamily="18" charset="0"/>
                <a:cs typeface="Times New Roman" pitchFamily="18" charset="0"/>
              </a:rPr>
              <a:t>Айырша</a:t>
            </a:r>
            <a:r>
              <a:rPr lang="ru-RU" sz="2800" b="1" i="1" dirty="0" smtClean="0">
                <a:solidFill>
                  <a:srgbClr val="FF0000"/>
                </a:solidFill>
                <a:latin typeface="Times New Roman" pitchFamily="18" charset="0"/>
                <a:cs typeface="Times New Roman" pitchFamily="18" charset="0"/>
              </a:rPr>
              <a:t> без (тимус)</a:t>
            </a:r>
            <a:r>
              <a:rPr lang="ru-RU" sz="2800" dirty="0" smtClean="0">
                <a:solidFill>
                  <a:schemeClr val="tx1"/>
                </a:solidFill>
                <a:latin typeface="Times New Roman" pitchFamily="18" charset="0"/>
                <a:cs typeface="Times New Roman" pitchFamily="18" charset="0"/>
              </a:rPr>
              <a:t> – </a:t>
            </a:r>
            <a:r>
              <a:rPr lang="ru-RU" sz="2800" dirty="0" err="1" smtClean="0">
                <a:solidFill>
                  <a:schemeClr val="tx1"/>
                </a:solidFill>
                <a:latin typeface="Times New Roman" pitchFamily="18" charset="0"/>
                <a:cs typeface="Times New Roman" pitchFamily="18" charset="0"/>
              </a:rPr>
              <a:t>кеуде</a:t>
            </a:r>
            <a:r>
              <a:rPr lang="ru-RU" sz="2800" dirty="0" smtClean="0">
                <a:solidFill>
                  <a:schemeClr val="tx1"/>
                </a:solidFill>
                <a:latin typeface="Times New Roman" pitchFamily="18" charset="0"/>
                <a:cs typeface="Times New Roman" pitchFamily="18" charset="0"/>
              </a:rPr>
              <a:t> </a:t>
            </a:r>
            <a:r>
              <a:rPr lang="ru-RU" sz="2800" dirty="0" err="1" smtClean="0">
                <a:solidFill>
                  <a:schemeClr val="tx1"/>
                </a:solidFill>
                <a:latin typeface="Times New Roman" pitchFamily="18" charset="0"/>
                <a:cs typeface="Times New Roman" pitchFamily="18" charset="0"/>
              </a:rPr>
              <a:t>қуысында кеңірдектің жоғарғы ұшын жауып</a:t>
            </a:r>
            <a:r>
              <a:rPr lang="ru-RU" sz="2800" dirty="0" smtClean="0">
                <a:solidFill>
                  <a:schemeClr val="tx1"/>
                </a:solidFill>
                <a:latin typeface="Times New Roman" pitchFamily="18" charset="0"/>
                <a:cs typeface="Times New Roman" pitchFamily="18" charset="0"/>
              </a:rPr>
              <a:t> </a:t>
            </a:r>
            <a:r>
              <a:rPr lang="ru-RU" sz="2800" dirty="0" err="1" smtClean="0">
                <a:solidFill>
                  <a:schemeClr val="tx1"/>
                </a:solidFill>
                <a:latin typeface="Times New Roman" pitchFamily="18" charset="0"/>
                <a:cs typeface="Times New Roman" pitchFamily="18" charset="0"/>
              </a:rPr>
              <a:t>тұрады</a:t>
            </a:r>
            <a:r>
              <a:rPr lang="ru-RU" sz="2800" dirty="0" smtClean="0">
                <a:solidFill>
                  <a:schemeClr val="tx1"/>
                </a:solidFill>
                <a:latin typeface="Times New Roman" pitchFamily="18" charset="0"/>
                <a:cs typeface="Times New Roman" pitchFamily="18" charset="0"/>
              </a:rPr>
              <a:t>. </a:t>
            </a:r>
            <a:r>
              <a:rPr lang="ru-RU" sz="2800" dirty="0" err="1" smtClean="0">
                <a:solidFill>
                  <a:schemeClr val="tx1"/>
                </a:solidFill>
                <a:latin typeface="Times New Roman" pitchFamily="18" charset="0"/>
                <a:cs typeface="Times New Roman" pitchFamily="18" charset="0"/>
              </a:rPr>
              <a:t>адамның балалық шағында ірі</a:t>
            </a:r>
            <a:r>
              <a:rPr lang="ru-RU" sz="2800" dirty="0" smtClean="0">
                <a:solidFill>
                  <a:schemeClr val="tx1"/>
                </a:solidFill>
                <a:latin typeface="Times New Roman" pitchFamily="18" charset="0"/>
                <a:cs typeface="Times New Roman" pitchFamily="18" charset="0"/>
              </a:rPr>
              <a:t> </a:t>
            </a:r>
            <a:r>
              <a:rPr lang="ru-RU" sz="2800" dirty="0" err="1" smtClean="0">
                <a:solidFill>
                  <a:schemeClr val="tx1"/>
                </a:solidFill>
                <a:latin typeface="Times New Roman" pitchFamily="18" charset="0"/>
                <a:cs typeface="Times New Roman" pitchFamily="18" charset="0"/>
              </a:rPr>
              <a:t>болады</a:t>
            </a:r>
            <a:r>
              <a:rPr lang="ru-RU" sz="2800" dirty="0" smtClean="0">
                <a:solidFill>
                  <a:schemeClr val="tx1"/>
                </a:solidFill>
                <a:latin typeface="Times New Roman" pitchFamily="18" charset="0"/>
                <a:cs typeface="Times New Roman" pitchFamily="18" charset="0"/>
              </a:rPr>
              <a:t>. </a:t>
            </a:r>
            <a:r>
              <a:rPr lang="ru-RU" sz="2800" dirty="0" err="1" smtClean="0">
                <a:solidFill>
                  <a:schemeClr val="tx1"/>
                </a:solidFill>
                <a:latin typeface="Times New Roman" pitchFamily="18" charset="0"/>
                <a:cs typeface="Times New Roman" pitchFamily="18" charset="0"/>
              </a:rPr>
              <a:t>Жыныстық жетілуден</a:t>
            </a:r>
            <a:r>
              <a:rPr lang="ru-RU" sz="2800" dirty="0" smtClean="0">
                <a:solidFill>
                  <a:schemeClr val="tx1"/>
                </a:solidFill>
                <a:latin typeface="Times New Roman" pitchFamily="18" charset="0"/>
                <a:cs typeface="Times New Roman" pitchFamily="18" charset="0"/>
              </a:rPr>
              <a:t> </a:t>
            </a:r>
            <a:r>
              <a:rPr lang="ru-RU" sz="2800" dirty="0" err="1" smtClean="0">
                <a:solidFill>
                  <a:schemeClr val="tx1"/>
                </a:solidFill>
                <a:latin typeface="Times New Roman" pitchFamily="18" charset="0"/>
                <a:cs typeface="Times New Roman" pitchFamily="18" charset="0"/>
              </a:rPr>
              <a:t>кейін</a:t>
            </a:r>
            <a:r>
              <a:rPr lang="ru-RU" sz="2800" dirty="0" smtClean="0">
                <a:solidFill>
                  <a:schemeClr val="tx1"/>
                </a:solidFill>
                <a:latin typeface="Times New Roman" pitchFamily="18" charset="0"/>
                <a:cs typeface="Times New Roman" pitchFamily="18" charset="0"/>
              </a:rPr>
              <a:t> </a:t>
            </a:r>
            <a:r>
              <a:rPr lang="ru-RU" sz="2800" dirty="0" err="1" smtClean="0">
                <a:solidFill>
                  <a:schemeClr val="tx1"/>
                </a:solidFill>
                <a:latin typeface="Times New Roman" pitchFamily="18" charset="0"/>
                <a:cs typeface="Times New Roman" pitchFamily="18" charset="0"/>
              </a:rPr>
              <a:t>кішірейеді</a:t>
            </a:r>
            <a:r>
              <a:rPr lang="ru-RU" sz="2800" dirty="0" smtClean="0">
                <a:solidFill>
                  <a:schemeClr val="tx1"/>
                </a:solidFill>
                <a:latin typeface="Times New Roman" pitchFamily="18" charset="0"/>
                <a:cs typeface="Times New Roman" pitchFamily="18" charset="0"/>
              </a:rPr>
              <a:t>.</a:t>
            </a:r>
            <a:endParaRPr lang="ru-RU" sz="2800" dirty="0">
              <a:solidFill>
                <a:schemeClr val="tx1"/>
              </a:solidFill>
              <a:latin typeface="Times New Roman" pitchFamily="18" charset="0"/>
              <a:cs typeface="Times New Roman" pitchFamily="18" charset="0"/>
            </a:endParaRPr>
          </a:p>
        </p:txBody>
      </p:sp>
      <p:pic>
        <p:nvPicPr>
          <p:cNvPr id="43010" name="Picture 2" descr="https://karaaslanmetin.files.wordpress.com/2015/02/thymus-gland_humanity-healing.jpg"/>
          <p:cNvPicPr>
            <a:picLocks noChangeAspect="1" noChangeArrowheads="1"/>
          </p:cNvPicPr>
          <p:nvPr/>
        </p:nvPicPr>
        <p:blipFill>
          <a:blip r:embed="rId2"/>
          <a:srcRect/>
          <a:stretch>
            <a:fillRect/>
          </a:stretch>
        </p:blipFill>
        <p:spPr bwMode="auto">
          <a:xfrm>
            <a:off x="1000100" y="2714620"/>
            <a:ext cx="6719914" cy="3219956"/>
          </a:xfrm>
          <a:prstGeom prst="rect">
            <a:avLst/>
          </a:prstGeom>
          <a:noFill/>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500034" y="500042"/>
            <a:ext cx="8358214"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Lst>
            </a:pPr>
            <a:r>
              <a:rPr kumimoji="0" lang="kk-KZ"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Тимус(айырша без) </a:t>
            </a:r>
            <a:r>
              <a:rPr kumimoji="0" lang="kk-KZ"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жасөспірім безі </a:t>
            </a:r>
            <a:r>
              <a:rPr kumimoji="0" lang="kk-KZ"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деп аталады,  </a:t>
            </a:r>
            <a:r>
              <a:rPr kumimoji="0" lang="kk-KZ" sz="32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тимозин</a:t>
            </a:r>
            <a:r>
              <a:rPr kumimoji="0" lang="kk-KZ"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гормонын бөледі.</a:t>
            </a:r>
            <a:endParaRPr kumimoji="0" lang="ru-RU" sz="3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kk-KZ"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Тимозин гормонының қызеті:</a:t>
            </a:r>
            <a:endParaRPr kumimoji="0" lang="ru-RU" sz="3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kk-KZ"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Өсу процестеріне қатысады.</a:t>
            </a:r>
            <a:endParaRPr kumimoji="0" lang="ru-RU" sz="3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kk-KZ"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Организмнің қорғаныштық реакциясын, иммунитетті қамтамасыз етеді.</a:t>
            </a:r>
            <a:endParaRPr kumimoji="0" lang="kk-KZ" sz="3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0034" y="1643050"/>
          <a:ext cx="7858180" cy="3096200"/>
        </p:xfrm>
        <a:graphic>
          <a:graphicData uri="http://schemas.openxmlformats.org/drawingml/2006/table">
            <a:tbl>
              <a:tblPr/>
              <a:tblGrid>
                <a:gridCol w="2143140"/>
                <a:gridCol w="2071702"/>
                <a:gridCol w="1587419"/>
                <a:gridCol w="2055919"/>
              </a:tblGrid>
              <a:tr h="595423">
                <a:tc>
                  <a:txBody>
                    <a:bodyPr/>
                    <a:lstStyle/>
                    <a:p>
                      <a:pPr algn="ctr"/>
                      <a:r>
                        <a:rPr lang="ru-RU" sz="2400" b="1" dirty="0" err="1">
                          <a:latin typeface="Times New Roman" pitchFamily="18" charset="0"/>
                          <a:cs typeface="Times New Roman" pitchFamily="18" charset="0"/>
                        </a:rPr>
                        <a:t>Орналасқан жері</a:t>
                      </a:r>
                      <a:endParaRPr lang="ru-RU" sz="2400" b="1" dirty="0">
                        <a:latin typeface="Times New Roman" pitchFamily="18" charset="0"/>
                        <a:cs typeface="Times New Roman" pitchFamily="18" charset="0"/>
                      </a:endParaRPr>
                    </a:p>
                  </a:txBody>
                  <a:tcPr marL="85060" marR="85060" marT="42530" marB="42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ru-RU" sz="2400" b="1" dirty="0" err="1">
                          <a:latin typeface="Times New Roman" pitchFamily="18" charset="0"/>
                          <a:cs typeface="Times New Roman" pitchFamily="18" charset="0"/>
                        </a:rPr>
                        <a:t>Пішіні</a:t>
                      </a:r>
                      <a:endParaRPr lang="ru-RU" sz="2400" b="1" dirty="0">
                        <a:latin typeface="Times New Roman" pitchFamily="18" charset="0"/>
                        <a:cs typeface="Times New Roman" pitchFamily="18" charset="0"/>
                      </a:endParaRPr>
                    </a:p>
                  </a:txBody>
                  <a:tcPr marL="85060" marR="85060" marT="42530" marB="42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ru-RU" sz="2400" b="1">
                          <a:latin typeface="Times New Roman" pitchFamily="18" charset="0"/>
                          <a:cs typeface="Times New Roman" pitchFamily="18" charset="0"/>
                        </a:rPr>
                        <a:t>Салмағы</a:t>
                      </a:r>
                    </a:p>
                  </a:txBody>
                  <a:tcPr marL="85060" marR="85060" marT="42530" marB="42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ru-RU" sz="2400" b="1" dirty="0" err="1">
                          <a:latin typeface="Times New Roman" pitchFamily="18" charset="0"/>
                          <a:cs typeface="Times New Roman" pitchFamily="18" charset="0"/>
                        </a:rPr>
                        <a:t>Бөлінетін</a:t>
                      </a:r>
                      <a:endParaRPr lang="ru-RU" sz="2400" b="1" dirty="0">
                        <a:latin typeface="Times New Roman" pitchFamily="18" charset="0"/>
                        <a:cs typeface="Times New Roman" pitchFamily="18" charset="0"/>
                      </a:endParaRPr>
                    </a:p>
                    <a:p>
                      <a:pPr algn="ctr"/>
                      <a:r>
                        <a:rPr lang="ru-RU" sz="2400" b="1" dirty="0" err="1">
                          <a:latin typeface="Times New Roman" pitchFamily="18" charset="0"/>
                          <a:cs typeface="Times New Roman" pitchFamily="18" charset="0"/>
                        </a:rPr>
                        <a:t>гормондар</a:t>
                      </a:r>
                      <a:endParaRPr lang="ru-RU" sz="2400" b="1" dirty="0">
                        <a:latin typeface="Times New Roman" pitchFamily="18" charset="0"/>
                        <a:cs typeface="Times New Roman" pitchFamily="18" charset="0"/>
                      </a:endParaRPr>
                    </a:p>
                  </a:txBody>
                  <a:tcPr marL="85060" marR="85060" marT="42530" marB="42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616149">
                <a:tc>
                  <a:txBody>
                    <a:bodyPr/>
                    <a:lstStyle/>
                    <a:p>
                      <a:r>
                        <a:rPr lang="ru-RU" sz="2400" dirty="0" err="1">
                          <a:latin typeface="Times New Roman" pitchFamily="18" charset="0"/>
                          <a:cs typeface="Times New Roman" pitchFamily="18" charset="0"/>
                        </a:rPr>
                        <a:t>Бүйректің ұшына орналасқан жұп бездер</a:t>
                      </a:r>
                      <a:endParaRPr lang="ru-RU" sz="2400" dirty="0">
                        <a:latin typeface="Times New Roman" pitchFamily="18" charset="0"/>
                        <a:cs typeface="Times New Roman" pitchFamily="18" charset="0"/>
                      </a:endParaRPr>
                    </a:p>
                  </a:txBody>
                  <a:tcPr marL="85060" marR="85060" marT="42530" marB="42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ru-RU" sz="2400">
                          <a:latin typeface="Times New Roman" pitchFamily="18" charset="0"/>
                          <a:cs typeface="Times New Roman" pitchFamily="18" charset="0"/>
                        </a:rPr>
                        <a:t>Оң жақтағы-үшбұрыш, сол жақтағы-жарты ай тәрізді</a:t>
                      </a:r>
                    </a:p>
                  </a:txBody>
                  <a:tcPr marL="85060" marR="85060" marT="42530" marB="42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ru-RU" sz="2400" dirty="0">
                          <a:latin typeface="Times New Roman" pitchFamily="18" charset="0"/>
                          <a:cs typeface="Times New Roman" pitchFamily="18" charset="0"/>
                        </a:rPr>
                        <a:t>1-еуінің </a:t>
                      </a:r>
                      <a:r>
                        <a:rPr lang="ru-RU" sz="2400" dirty="0" err="1" smtClean="0">
                          <a:latin typeface="Times New Roman" pitchFamily="18" charset="0"/>
                          <a:cs typeface="Times New Roman" pitchFamily="18" charset="0"/>
                        </a:rPr>
                        <a:t>салмағы</a:t>
                      </a:r>
                      <a:r>
                        <a:rPr lang="ru-RU" sz="2400" dirty="0" smtClean="0">
                          <a:latin typeface="Times New Roman" pitchFamily="18" charset="0"/>
                          <a:cs typeface="Times New Roman" pitchFamily="18" charset="0"/>
                        </a:rPr>
                        <a:t> </a:t>
                      </a:r>
                    </a:p>
                    <a:p>
                      <a:r>
                        <a:rPr lang="ru-RU" sz="2400" dirty="0" smtClean="0">
                          <a:latin typeface="Times New Roman" pitchFamily="18" charset="0"/>
                          <a:cs typeface="Times New Roman" pitchFamily="18" charset="0"/>
                        </a:rPr>
                        <a:t>6-7 </a:t>
                      </a:r>
                      <a:r>
                        <a:rPr lang="ru-RU" sz="2400" dirty="0">
                          <a:latin typeface="Times New Roman" pitchFamily="18" charset="0"/>
                          <a:cs typeface="Times New Roman" pitchFamily="18" charset="0"/>
                        </a:rPr>
                        <a:t>г, </a:t>
                      </a:r>
                      <a:r>
                        <a:rPr lang="ru-RU" sz="2400" dirty="0" err="1">
                          <a:latin typeface="Times New Roman" pitchFamily="18" charset="0"/>
                          <a:cs typeface="Times New Roman" pitchFamily="18" charset="0"/>
                        </a:rPr>
                        <a:t>екеуінікі</a:t>
                      </a:r>
                      <a:r>
                        <a:rPr lang="ru-RU" sz="2400" dirty="0">
                          <a:latin typeface="Times New Roman" pitchFamily="18" charset="0"/>
                          <a:cs typeface="Times New Roman" pitchFamily="18" charset="0"/>
                        </a:rPr>
                        <a:t> 12-14 г.</a:t>
                      </a:r>
                    </a:p>
                  </a:txBody>
                  <a:tcPr marL="85060" marR="85060" marT="42530" marB="42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ru-RU" sz="2400" dirty="0" smtClean="0">
                          <a:latin typeface="Times New Roman" pitchFamily="18" charset="0"/>
                          <a:cs typeface="Times New Roman" pitchFamily="18" charset="0"/>
                        </a:rPr>
                        <a:t>Адреналин </a:t>
                      </a:r>
                      <a:r>
                        <a:rPr lang="ru-RU" sz="2400" dirty="0" err="1">
                          <a:latin typeface="Times New Roman" pitchFamily="18" charset="0"/>
                          <a:cs typeface="Times New Roman" pitchFamily="18" charset="0"/>
                        </a:rPr>
                        <a:t>гормонын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бөледі</a:t>
                      </a:r>
                      <a:r>
                        <a:rPr lang="ru-RU" sz="2400" dirty="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r>
                        <a:rPr lang="ru-RU" sz="2400" dirty="0" err="1" smtClean="0">
                          <a:latin typeface="Times New Roman" pitchFamily="18" charset="0"/>
                          <a:cs typeface="Times New Roman" pitchFamily="18" charset="0"/>
                        </a:rPr>
                        <a:t>Көңіл </a:t>
                      </a:r>
                      <a:r>
                        <a:rPr lang="ru-RU" sz="2400" dirty="0" err="1">
                          <a:latin typeface="Times New Roman" pitchFamily="18" charset="0"/>
                          <a:cs typeface="Times New Roman" pitchFamily="18" charset="0"/>
                        </a:rPr>
                        <a:t>күй </a:t>
                      </a:r>
                      <a:r>
                        <a:rPr lang="ru-RU" sz="2400" dirty="0">
                          <a:latin typeface="Times New Roman" pitchFamily="18" charset="0"/>
                          <a:cs typeface="Times New Roman" pitchFamily="18" charset="0"/>
                        </a:rPr>
                        <a:t>гормоны </a:t>
                      </a:r>
                      <a:r>
                        <a:rPr lang="ru-RU" sz="2400" dirty="0" err="1">
                          <a:latin typeface="Times New Roman" pitchFamily="18" charset="0"/>
                          <a:cs typeface="Times New Roman" pitchFamily="18" charset="0"/>
                        </a:rPr>
                        <a:t>деп</a:t>
                      </a:r>
                      <a:r>
                        <a:rPr lang="ru-RU" sz="2400" dirty="0">
                          <a:latin typeface="Times New Roman" pitchFamily="18" charset="0"/>
                          <a:cs typeface="Times New Roman" pitchFamily="18" charset="0"/>
                        </a:rPr>
                        <a:t> те </a:t>
                      </a:r>
                      <a:r>
                        <a:rPr lang="ru-RU" sz="2400" dirty="0" err="1">
                          <a:latin typeface="Times New Roman" pitchFamily="18" charset="0"/>
                          <a:cs typeface="Times New Roman" pitchFamily="18" charset="0"/>
                        </a:rPr>
                        <a:t>атайды</a:t>
                      </a:r>
                      <a:r>
                        <a:rPr lang="ru-RU" sz="2400" dirty="0">
                          <a:latin typeface="Times New Roman" pitchFamily="18" charset="0"/>
                          <a:cs typeface="Times New Roman" pitchFamily="18" charset="0"/>
                        </a:rPr>
                        <a:t>.</a:t>
                      </a:r>
                    </a:p>
                  </a:txBody>
                  <a:tcPr marL="85060" marR="85060" marT="42530" marB="42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bl>
          </a:graphicData>
        </a:graphic>
      </p:graphicFrame>
      <p:sp>
        <p:nvSpPr>
          <p:cNvPr id="45057" name="Rectangle 1"/>
          <p:cNvSpPr>
            <a:spLocks noChangeArrowheads="1"/>
          </p:cNvSpPr>
          <p:nvPr/>
        </p:nvSpPr>
        <p:spPr bwMode="auto">
          <a:xfrm>
            <a:off x="2285984" y="714356"/>
            <a:ext cx="5143504"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1" u="none" strike="noStrike" cap="none" normalizeH="0" baseline="0" dirty="0" err="1" smtClean="0">
                <a:ln>
                  <a:noFill/>
                </a:ln>
                <a:solidFill>
                  <a:srgbClr val="FF0000"/>
                </a:solidFill>
                <a:effectLst/>
                <a:latin typeface="Times New Roman" pitchFamily="18" charset="0"/>
                <a:cs typeface="Times New Roman" pitchFamily="18" charset="0"/>
              </a:rPr>
              <a:t>Бүйрекүсті бездері</a:t>
            </a:r>
            <a:endParaRPr kumimoji="0" lang="ru-RU" sz="4800" b="0" i="0" u="none" strike="noStrike" cap="none" normalizeH="0" baseline="0" dirty="0" smtClean="0">
              <a:ln>
                <a:noFill/>
              </a:ln>
              <a:solidFill>
                <a:srgbClr val="FF0000"/>
              </a:solidFill>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274638"/>
            <a:ext cx="4248472" cy="418058"/>
          </a:xfrm>
        </p:spPr>
        <p:txBody>
          <a:bodyPr>
            <a:normAutofit fontScale="90000"/>
          </a:bodyPr>
          <a:lstStyle/>
          <a:p>
            <a:r>
              <a:rPr lang="kk-KZ" altLang="ru-RU" dirty="0">
                <a:effectLst>
                  <a:outerShdw blurRad="38100" dist="38100" dir="2700000" algn="tl">
                    <a:srgbClr val="000000">
                      <a:alpha val="43137"/>
                    </a:srgbClr>
                  </a:outerShdw>
                </a:effectLst>
                <a:latin typeface="Times New Roman" pitchFamily="18" charset="0"/>
                <a:cs typeface="Times New Roman" pitchFamily="18" charset="0"/>
              </a:rPr>
              <a:t> Бүйрек үсті безі:</a:t>
            </a:r>
            <a:endParaRPr lang="ru-RU" dirty="0">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1393304" y="1196750"/>
            <a:ext cx="4690864" cy="5661250"/>
          </a:xfrm>
        </p:spPr>
        <p:txBody>
          <a:bodyPr>
            <a:normAutofit fontScale="62500" lnSpcReduction="20000"/>
          </a:bodyPr>
          <a:lstStyle/>
          <a:p>
            <a:r>
              <a:rPr lang="kk-KZ" dirty="0" smtClean="0"/>
              <a:t>    Бүйрекүсті </a:t>
            </a:r>
            <a:r>
              <a:rPr lang="kk-KZ" dirty="0"/>
              <a:t>бездері </a:t>
            </a:r>
            <a:r>
              <a:rPr lang="kk-KZ" dirty="0" smtClean="0"/>
              <a:t>қыртысты </a:t>
            </a:r>
            <a:r>
              <a:rPr lang="kk-KZ" dirty="0"/>
              <a:t>және милы қабаттан тұрады. </a:t>
            </a:r>
            <a:r>
              <a:rPr lang="kk-KZ" dirty="0" smtClean="0"/>
              <a:t>Милы </a:t>
            </a:r>
            <a:r>
              <a:rPr lang="kk-KZ" dirty="0"/>
              <a:t>және қыртысты қабаттардың шығу тегі, құрылысы және қызметі жағынан әртүрлі. Олардың қанмен қамтамасыздануы ерекше</a:t>
            </a:r>
            <a:r>
              <a:rPr lang="kk-KZ" dirty="0" smtClean="0"/>
              <a:t>. </a:t>
            </a:r>
            <a:r>
              <a:rPr lang="kk-KZ" dirty="0"/>
              <a:t>Бүйрекүсті безінің қыртысты қабаты 40-тан астам кортикостероидтарды </a:t>
            </a:r>
            <a:r>
              <a:rPr lang="kk-KZ" dirty="0" smtClean="0"/>
              <a:t>түзеді және 3 </a:t>
            </a:r>
            <a:r>
              <a:rPr lang="kk-KZ" dirty="0"/>
              <a:t>топқа бөлінеді: 1) глюкокортикостероидтар (ГКС); 2) минералокортикостероидтар (МКС); андрокортикостероидтар (АКС</a:t>
            </a:r>
            <a:r>
              <a:rPr lang="kk-KZ" dirty="0" smtClean="0"/>
              <a:t>); </a:t>
            </a:r>
            <a:r>
              <a:rPr lang="kk-KZ" altLang="ru-RU" dirty="0">
                <a:latin typeface="Times New Roman" pitchFamily="18" charset="0"/>
                <a:cs typeface="Times New Roman" pitchFamily="18" charset="0"/>
              </a:rPr>
              <a:t>Бүйрек үсті безінің милы затында орналасқан жасушалар ашық,күңгірт болып бөлінеді.Ашық клеткалар адреналин өндіреді.Күңгірт хромофильді жасушалар көлемі кішірек,өндірілетін заты норадреналин. </a:t>
            </a:r>
            <a:endParaRPr lang="ru-RU" altLang="ru-RU" dirty="0">
              <a:latin typeface="Times New Roman" pitchFamily="18" charset="0"/>
              <a:cs typeface="Times New Roman" pitchFamily="18" charset="0"/>
            </a:endParaRPr>
          </a:p>
          <a:p>
            <a:endParaRPr lang="ru-RU" dirty="0"/>
          </a:p>
          <a:p>
            <a:pPr marL="0" indent="0">
              <a:buNone/>
            </a:pPr>
            <a:endParaRPr lang="ru-RU" dirty="0"/>
          </a:p>
          <a:p>
            <a:pPr marL="0" indent="0">
              <a:buNone/>
            </a:pPr>
            <a:endParaRPr lang="ru-RU"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1196751"/>
            <a:ext cx="2736304" cy="2799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65728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3688" y="274638"/>
            <a:ext cx="6336704" cy="634082"/>
          </a:xfrm>
        </p:spPr>
        <p:txBody>
          <a:bodyPr>
            <a:normAutofit fontScale="90000"/>
          </a:bodyPr>
          <a:lstStyle/>
          <a:p>
            <a:r>
              <a:rPr lang="kk-KZ" dirty="0" smtClean="0">
                <a:effectLst>
                  <a:outerShdw blurRad="38100" dist="38100" dir="2700000" algn="tl">
                    <a:srgbClr val="000000">
                      <a:alpha val="43137"/>
                    </a:srgbClr>
                  </a:outerShdw>
                </a:effectLst>
              </a:rPr>
              <a:t>Негізгі бөлім</a:t>
            </a:r>
            <a:endParaRPr lang="ru-RU" dirty="0">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1439529" y="980728"/>
            <a:ext cx="4428615" cy="5760640"/>
          </a:xfrm>
        </p:spPr>
        <p:txBody>
          <a:bodyPr>
            <a:noAutofit/>
          </a:bodyPr>
          <a:lstStyle/>
          <a:p>
            <a:pPr marL="0" indent="0">
              <a:buNone/>
            </a:pPr>
            <a:r>
              <a:rPr lang="kk-KZ" sz="2200" dirty="0" smtClean="0"/>
              <a:t>    </a:t>
            </a:r>
            <a:r>
              <a:rPr lang="kk-KZ" sz="2200" b="1" dirty="0" smtClean="0"/>
              <a:t>Эндокринді жүйе </a:t>
            </a:r>
            <a:r>
              <a:rPr lang="kk-KZ" sz="2200" dirty="0" smtClean="0"/>
              <a:t>– қан мен лимфаға гормон бөліп шығаратын құрылымдардың, мүшелердің, мүше бөлігінің, жеке орналасқан жасушалардың жиынтығы. </a:t>
            </a:r>
            <a:r>
              <a:rPr lang="kk-KZ" sz="2200" dirty="0"/>
              <a:t>Эндокринді </a:t>
            </a:r>
            <a:r>
              <a:rPr lang="kk-KZ" sz="2200" dirty="0" smtClean="0"/>
              <a:t>жүйе құрамына эндокринді бездер немесе ішкі секреция бездері кіреді.     </a:t>
            </a:r>
            <a:r>
              <a:rPr lang="kk-KZ" sz="2200" b="1" dirty="0" smtClean="0"/>
              <a:t>Эндокриндік </a:t>
            </a:r>
            <a:r>
              <a:rPr lang="kk-KZ" sz="2200" b="1" dirty="0"/>
              <a:t>бездердің </a:t>
            </a:r>
            <a:r>
              <a:rPr lang="kk-KZ" sz="2200" dirty="0"/>
              <a:t>(гректің endon - ішкі, сrіnео - бөлемін немесе шығарамын) сөлін шығаратын өзегі жоқ, без жасушалары қан және лимфа капиллярларымен өте жиі торланған, сондықтан без өнімдері тікелей осы тамырларға өтеді.</a:t>
            </a:r>
            <a:endParaRPr lang="ru-RU" sz="2200" dirty="0"/>
          </a:p>
          <a:p>
            <a:pPr marL="0" indent="0">
              <a:buNone/>
            </a:pPr>
            <a:endParaRPr lang="ru-RU" sz="2200"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1156984"/>
            <a:ext cx="3424452" cy="443225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16218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Картинки по запросу Надпочечниковой железы"/>
          <p:cNvPicPr>
            <a:picLocks noChangeAspect="1" noChangeArrowheads="1"/>
          </p:cNvPicPr>
          <p:nvPr/>
        </p:nvPicPr>
        <p:blipFill>
          <a:blip r:embed="rId2"/>
          <a:srcRect/>
          <a:stretch>
            <a:fillRect/>
          </a:stretch>
        </p:blipFill>
        <p:spPr bwMode="auto">
          <a:xfrm>
            <a:off x="714348" y="428604"/>
            <a:ext cx="7048483" cy="5286362"/>
          </a:xfrm>
          <a:prstGeom prst="rect">
            <a:avLst/>
          </a:prstGeom>
          <a:noFill/>
        </p:spPr>
      </p:pic>
      <p:sp>
        <p:nvSpPr>
          <p:cNvPr id="5" name="Овал 4"/>
          <p:cNvSpPr/>
          <p:nvPr/>
        </p:nvSpPr>
        <p:spPr>
          <a:xfrm>
            <a:off x="1714480" y="5072074"/>
            <a:ext cx="2071702" cy="42862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i="1" dirty="0" smtClean="0">
                <a:solidFill>
                  <a:schemeClr val="tx1"/>
                </a:solidFill>
                <a:latin typeface="Times New Roman" pitchFamily="18" charset="0"/>
                <a:cs typeface="Times New Roman" pitchFamily="18" charset="0"/>
              </a:rPr>
              <a:t>Оң жақ</a:t>
            </a:r>
            <a:endParaRPr lang="ru-RU" b="1" i="1" dirty="0">
              <a:solidFill>
                <a:schemeClr val="tx1"/>
              </a:solidFill>
              <a:latin typeface="Times New Roman" pitchFamily="18" charset="0"/>
              <a:cs typeface="Times New Roman" pitchFamily="18" charset="0"/>
            </a:endParaRPr>
          </a:p>
        </p:txBody>
      </p:sp>
      <p:sp>
        <p:nvSpPr>
          <p:cNvPr id="6" name="Овал 5"/>
          <p:cNvSpPr/>
          <p:nvPr/>
        </p:nvSpPr>
        <p:spPr>
          <a:xfrm>
            <a:off x="6215074" y="1214422"/>
            <a:ext cx="2071702" cy="42862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i="1" dirty="0" smtClean="0">
                <a:solidFill>
                  <a:schemeClr val="tx1"/>
                </a:solidFill>
                <a:latin typeface="Times New Roman" pitchFamily="18" charset="0"/>
                <a:cs typeface="Times New Roman" pitchFamily="18" charset="0"/>
              </a:rPr>
              <a:t>Сол  жақ</a:t>
            </a:r>
            <a:endParaRPr lang="ru-RU" b="1" i="1" dirty="0">
              <a:solidFill>
                <a:schemeClr val="tx1"/>
              </a:solidFill>
              <a:latin typeface="Times New Roman" pitchFamily="18" charset="0"/>
              <a:cs typeface="Times New Roman" pitchFamily="18" charset="0"/>
            </a:endParaRPr>
          </a:p>
        </p:txBody>
      </p:sp>
      <p:sp>
        <p:nvSpPr>
          <p:cNvPr id="7" name="Овал 6"/>
          <p:cNvSpPr/>
          <p:nvPr/>
        </p:nvSpPr>
        <p:spPr>
          <a:xfrm>
            <a:off x="4214810" y="1928802"/>
            <a:ext cx="1285884" cy="42862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i="1" dirty="0" smtClean="0">
                <a:solidFill>
                  <a:schemeClr val="tx1"/>
                </a:solidFill>
                <a:latin typeface="Times New Roman" pitchFamily="18" charset="0"/>
                <a:cs typeface="Times New Roman" pitchFamily="18" charset="0"/>
              </a:rPr>
              <a:t>Қолқа </a:t>
            </a:r>
            <a:endParaRPr lang="ru-RU" b="1" i="1" dirty="0">
              <a:solidFill>
                <a:schemeClr val="tx1"/>
              </a:solidFill>
              <a:latin typeface="Times New Roman" pitchFamily="18" charset="0"/>
              <a:cs typeface="Times New Roman" pitchFamily="18" charset="0"/>
            </a:endParaRPr>
          </a:p>
        </p:txBody>
      </p:sp>
      <p:sp>
        <p:nvSpPr>
          <p:cNvPr id="8" name="Овал 7"/>
          <p:cNvSpPr/>
          <p:nvPr/>
        </p:nvSpPr>
        <p:spPr>
          <a:xfrm>
            <a:off x="5929322" y="4857760"/>
            <a:ext cx="2071702" cy="64294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i="1" dirty="0" smtClean="0">
                <a:solidFill>
                  <a:schemeClr val="tx1"/>
                </a:solidFill>
                <a:latin typeface="Times New Roman" pitchFamily="18" charset="0"/>
                <a:cs typeface="Times New Roman" pitchFamily="18" charset="0"/>
              </a:rPr>
              <a:t>Төменгі вена</a:t>
            </a:r>
            <a:endParaRPr lang="ru-RU" b="1" i="1" dirty="0">
              <a:solidFill>
                <a:schemeClr val="tx1"/>
              </a:solidFill>
              <a:latin typeface="Times New Roman" pitchFamily="18" charset="0"/>
              <a:cs typeface="Times New Roman" pitchFamily="18" charset="0"/>
            </a:endParaRPr>
          </a:p>
        </p:txBody>
      </p:sp>
      <p:sp>
        <p:nvSpPr>
          <p:cNvPr id="9" name="Овал 8"/>
          <p:cNvSpPr/>
          <p:nvPr/>
        </p:nvSpPr>
        <p:spPr>
          <a:xfrm>
            <a:off x="1571604" y="1214422"/>
            <a:ext cx="2071702" cy="64294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i="1" dirty="0" smtClean="0">
                <a:solidFill>
                  <a:schemeClr val="tx1"/>
                </a:solidFill>
                <a:latin typeface="Times New Roman" pitchFamily="18" charset="0"/>
                <a:cs typeface="Times New Roman" pitchFamily="18" charset="0"/>
              </a:rPr>
              <a:t>Бүйрекүсті бездері</a:t>
            </a:r>
            <a:endParaRPr lang="ru-RU" b="1" i="1" dirty="0">
              <a:solidFill>
                <a:schemeClr val="tx1"/>
              </a:solidFill>
              <a:latin typeface="Times New Roman" pitchFamily="18" charset="0"/>
              <a:cs typeface="Times New Roman" pitchFamily="18" charset="0"/>
            </a:endParaRPr>
          </a:p>
        </p:txBody>
      </p:sp>
      <p:sp>
        <p:nvSpPr>
          <p:cNvPr id="10" name="Овал 9"/>
          <p:cNvSpPr/>
          <p:nvPr/>
        </p:nvSpPr>
        <p:spPr>
          <a:xfrm>
            <a:off x="2571736" y="571480"/>
            <a:ext cx="3929090" cy="64294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b="1" i="1" dirty="0" smtClean="0">
                <a:solidFill>
                  <a:srgbClr val="FF0000"/>
                </a:solidFill>
                <a:latin typeface="Times New Roman" pitchFamily="18" charset="0"/>
                <a:cs typeface="Times New Roman" pitchFamily="18" charset="0"/>
              </a:rPr>
              <a:t>Бүйрекүсті бездері</a:t>
            </a:r>
            <a:endParaRPr lang="ru-RU" sz="2000" b="1" i="1" dirty="0">
              <a:solidFill>
                <a:srgbClr val="FF00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500034" y="714356"/>
            <a:ext cx="81439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Lst>
            </a:pPr>
            <a:r>
              <a:rPr kumimoji="0" lang="kk-KZ"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Бүйрекүсті бездерінің қыртысты қабатында түзілген гормондар </a:t>
            </a:r>
            <a:r>
              <a:rPr kumimoji="0" lang="kk-KZ" sz="2400" b="1" i="0" u="sng"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кортикоидтар</a:t>
            </a:r>
            <a:r>
              <a:rPr kumimoji="0" lang="kk-KZ"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kk-KZ" sz="2400" b="1" i="0" u="none" strike="noStrike" cap="none" normalizeH="0" baseline="0" dirty="0" smtClean="0">
                <a:ln>
                  <a:noFill/>
                </a:ln>
                <a:effectLst/>
                <a:latin typeface="Times New Roman" pitchFamily="18" charset="0"/>
                <a:ea typeface="Times New Roman" pitchFamily="18" charset="0"/>
                <a:cs typeface="Times New Roman" pitchFamily="18" charset="0"/>
              </a:rPr>
              <a:t>деп аталады</a:t>
            </a:r>
            <a:r>
              <a:rPr kumimoji="0" lang="kk-KZ"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tab pos="457200" algn="l"/>
              </a:tabLst>
            </a:pPr>
            <a:r>
              <a:rPr kumimoji="0" lang="kk-KZ"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tab pos="457200" algn="l"/>
              </a:tabLst>
            </a:pPr>
            <a:r>
              <a:rPr kumimoji="0" lang="kk-KZ" sz="2400" b="1" i="0" u="none" strike="noStrike" cap="none" normalizeH="0" baseline="0" dirty="0" smtClean="0">
                <a:ln>
                  <a:noFill/>
                </a:ln>
                <a:solidFill>
                  <a:schemeClr val="accent2"/>
                </a:solidFill>
                <a:effectLst/>
                <a:latin typeface="Times New Roman" pitchFamily="18" charset="0"/>
                <a:ea typeface="Times New Roman" pitchFamily="18" charset="0"/>
                <a:cs typeface="Times New Roman" pitchFamily="18" charset="0"/>
              </a:rPr>
              <a:t>Бүйрек үсті бездерінің қыртысында бөлінеді: </a:t>
            </a:r>
            <a:endParaRPr kumimoji="0" lang="ru-RU" sz="2400" b="0" i="0" u="none" strike="noStrike" cap="none" normalizeH="0" baseline="0" dirty="0" smtClean="0">
              <a:ln>
                <a:noFill/>
              </a:ln>
              <a:solidFill>
                <a:schemeClr val="accent2"/>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kk-KZ"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Нәруыздар мен көмірсулар энергия бөле ыдырауын күшейтетін гормон</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kk-KZ"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Нәруыздың көмірсуға, көмірсудың майға айналуына әсер ететін гормон</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kk-KZ"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Тұз – су алмасуын реттейді</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kk-KZ"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Қан мен басқа ұлпалардағы натрий, калий, хлор алмасуын реттейді.</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kk-KZ"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Жыныс мүшелерінің дамуы мен қалыптасуына әсер етеді.</a:t>
            </a:r>
            <a:endParaRPr kumimoji="0" lang="kk-KZ"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571472" y="571480"/>
            <a:ext cx="8001056"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kk-KZ" sz="3600" b="1" i="1"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Бүйрек үсті бездерінің милы затында бөлінеді: </a:t>
            </a:r>
            <a:endParaRPr kumimoji="0" lang="ru-RU" sz="3600" b="0" i="1" u="none" strike="noStrike" cap="none" normalizeH="0" baseline="0" dirty="0" smtClean="0">
              <a:ln>
                <a:noFill/>
              </a:ln>
              <a:solidFill>
                <a:srgbClr val="C0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kk-KZ"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Адреналин гормоны</a:t>
            </a:r>
            <a:endParaRPr kumimoji="0" lang="ru-RU" sz="3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kk-KZ" sz="3600" b="1" i="1"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Адреналин:</a:t>
            </a:r>
            <a:endParaRPr kumimoji="0" lang="ru-RU" sz="3600" b="0" i="1" u="none" strike="noStrike" cap="none" normalizeH="0" baseline="0" dirty="0" smtClean="0">
              <a:ln>
                <a:noFill/>
              </a:ln>
              <a:solidFill>
                <a:srgbClr val="C0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kk-KZ"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Артериялық қысымды арттырады.</a:t>
            </a:r>
            <a:endParaRPr kumimoji="0" lang="ru-RU" sz="3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kk-KZ"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Жүректің соғуын жиілетеді.</a:t>
            </a:r>
            <a:endParaRPr kumimoji="0" lang="ru-RU" sz="3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ru-RU" sz="3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00100" y="1643050"/>
            <a:ext cx="7143800" cy="3416320"/>
          </a:xfrm>
          <a:prstGeom prst="rect">
            <a:avLst/>
          </a:prstGeom>
        </p:spPr>
        <p:txBody>
          <a:bodyPr wrap="square">
            <a:spAutoFit/>
          </a:bodyPr>
          <a:lstStyle/>
          <a:p>
            <a:pPr lvl="0" algn="ctr" eaLnBrk="0" fontAlgn="base" hangingPunct="0">
              <a:spcBef>
                <a:spcPct val="0"/>
              </a:spcBef>
              <a:spcAft>
                <a:spcPct val="0"/>
              </a:spcAft>
              <a:tabLst>
                <a:tab pos="457200" algn="l"/>
              </a:tabLst>
            </a:pPr>
            <a:r>
              <a:rPr lang="kk-KZ" sz="5400" b="1" i="1" dirty="0" smtClean="0">
                <a:solidFill>
                  <a:srgbClr val="C00000"/>
                </a:solidFill>
                <a:latin typeface="Times New Roman" pitchFamily="18" charset="0"/>
                <a:ea typeface="Times New Roman" pitchFamily="18" charset="0"/>
                <a:cs typeface="Times New Roman" pitchFamily="18" charset="0"/>
              </a:rPr>
              <a:t>Аралас бездер. Гуморальдық және жүкелік-гуморальдық реттелу</a:t>
            </a:r>
            <a:endParaRPr lang="ru-RU" sz="5400" i="1" dirty="0" smtClean="0">
              <a:solidFill>
                <a:srgbClr val="C000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35696" y="274638"/>
            <a:ext cx="3744416" cy="562074"/>
          </a:xfrm>
        </p:spPr>
        <p:txBody>
          <a:bodyPr>
            <a:normAutofit fontScale="90000"/>
          </a:bodyPr>
          <a:lstStyle/>
          <a:p>
            <a:r>
              <a:rPr lang="kk-KZ" dirty="0" smtClean="0">
                <a:effectLst>
                  <a:outerShdw blurRad="38100" dist="38100" dir="2700000" algn="tl">
                    <a:srgbClr val="000000">
                      <a:alpha val="43137"/>
                    </a:srgbClr>
                  </a:outerShdw>
                </a:effectLst>
              </a:rPr>
              <a:t>Ұйқы безі</a:t>
            </a:r>
            <a:endParaRPr lang="ru-RU" dirty="0">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3" name="Объект 2"/>
              <p:cNvSpPr>
                <a:spLocks noGrp="1"/>
              </p:cNvSpPr>
              <p:nvPr>
                <p:ph idx="1"/>
              </p:nvPr>
            </p:nvSpPr>
            <p:spPr>
              <a:xfrm>
                <a:off x="1403648" y="980728"/>
                <a:ext cx="4536504" cy="5145435"/>
              </a:xfrm>
            </p:spPr>
            <p:txBody>
              <a:bodyPr>
                <a:normAutofit fontScale="70000" lnSpcReduction="20000"/>
              </a:bodyPr>
              <a:lstStyle/>
              <a:p>
                <a:r>
                  <a:rPr lang="kk-KZ" dirty="0" smtClean="0"/>
                  <a:t> Ұйқы безі әрі </a:t>
                </a:r>
                <a:r>
                  <a:rPr lang="kk-KZ" dirty="0"/>
                  <a:t>ішкі, әрі сыртқы сөлініс қызмет атқарады. Сыртқы сөлініс қызметіне асқорыту сөлін өндіру қызметі жатады. Ішкі сөлініс қызметін Лангерганс аралшықтары </a:t>
                </a:r>
                <a:r>
                  <a:rPr lang="kk-KZ" dirty="0" smtClean="0"/>
                  <a:t>атқарады</a:t>
                </a:r>
                <a:r>
                  <a:rPr lang="ru-RU" dirty="0" smtClean="0"/>
                  <a:t>, </a:t>
                </a:r>
                <a:r>
                  <a:rPr lang="ru-RU" dirty="0" err="1" smtClean="0"/>
                  <a:t>аралшықта</a:t>
                </a:r>
                <a:r>
                  <a:rPr lang="ru-RU" dirty="0"/>
                  <a:t>2 </a:t>
                </a:r>
                <a:r>
                  <a:rPr lang="ru-RU" dirty="0" err="1"/>
                  <a:t>түрліжасушалар</a:t>
                </a:r>
                <a:r>
                  <a:rPr lang="ru-RU" dirty="0"/>
                  <a:t> бар  </a:t>
                </a:r>
                <a14:m>
                  <m:oMath xmlns:m="http://schemas.openxmlformats.org/officeDocument/2006/math">
                    <m:r>
                      <a:rPr lang="kk-KZ" i="1">
                        <a:latin typeface="Cambria Math"/>
                        <a:ea typeface="Cambria Math"/>
                      </a:rPr>
                      <m:t>𝛼</m:t>
                    </m:r>
                  </m:oMath>
                </a14:m>
                <a:r>
                  <a:rPr lang="ru-RU" dirty="0" err="1"/>
                  <a:t>жән</a:t>
                </a:r>
                <a:r>
                  <a:rPr lang="kk-KZ" dirty="0"/>
                  <a:t>е </a:t>
                </a:r>
                <a14:m>
                  <m:oMath xmlns:m="http://schemas.openxmlformats.org/officeDocument/2006/math">
                    <m:r>
                      <a:rPr lang="kk-KZ" i="1" smtClean="0">
                        <a:latin typeface="Cambria Math"/>
                        <a:ea typeface="Cambria Math"/>
                      </a:rPr>
                      <m:t>𝛽</m:t>
                    </m:r>
                  </m:oMath>
                </a14:m>
                <a:r>
                  <a:rPr lang="ru-RU" dirty="0" smtClean="0"/>
                  <a:t>. </a:t>
                </a:r>
                <a:r>
                  <a:rPr lang="kk-KZ" dirty="0"/>
                  <a:t>Ұ</a:t>
                </a:r>
                <a:r>
                  <a:rPr lang="ru-RU" dirty="0" smtClean="0"/>
                  <a:t>й</a:t>
                </a:r>
                <a:r>
                  <a:rPr lang="kk-KZ" dirty="0"/>
                  <a:t>қ</a:t>
                </a:r>
                <a:r>
                  <a:rPr lang="ru-RU" dirty="0"/>
                  <a:t>ы </a:t>
                </a:r>
                <a:r>
                  <a:rPr lang="ru-RU" dirty="0" err="1"/>
                  <a:t>безі</a:t>
                </a:r>
                <a:r>
                  <a:rPr lang="kk-KZ" dirty="0"/>
                  <a:t>н</a:t>
                </a:r>
                <a:r>
                  <a:rPr lang="ru-RU" dirty="0"/>
                  <a:t>і</a:t>
                </a:r>
                <a:r>
                  <a:rPr lang="kk-KZ" dirty="0"/>
                  <a:t>ң</a:t>
                </a:r>
                <a:r>
                  <a:rPr lang="ru-RU" dirty="0" err="1"/>
                  <a:t>гормо</a:t>
                </a:r>
                <a:r>
                  <a:rPr lang="kk-KZ" dirty="0"/>
                  <a:t>н</a:t>
                </a:r>
                <a:r>
                  <a:rPr lang="ru-RU" dirty="0" err="1"/>
                  <a:t>ын</a:t>
                </a:r>
                <a:r>
                  <a:rPr lang="ru-RU" i="1" dirty="0"/>
                  <a:t>инсулин </a:t>
                </a:r>
                <a:r>
                  <a:rPr lang="ru-RU" dirty="0"/>
                  <a:t>(</a:t>
                </a:r>
                <a:r>
                  <a:rPr lang="ru-RU" dirty="0" err="1"/>
                  <a:t>инсула</a:t>
                </a:r>
                <a:r>
                  <a:rPr lang="ru-RU" dirty="0"/>
                  <a:t> - </a:t>
                </a:r>
                <a:r>
                  <a:rPr lang="ru-RU" dirty="0" err="1"/>
                  <a:t>аралшық</a:t>
                </a:r>
                <a:r>
                  <a:rPr lang="ru-RU" dirty="0"/>
                  <a:t>) </a:t>
                </a:r>
                <a:r>
                  <a:rPr lang="ru-RU" dirty="0" err="1"/>
                  <a:t>деп</a:t>
                </a:r>
                <a:r>
                  <a:rPr lang="ru-RU" dirty="0" err="1" smtClean="0"/>
                  <a:t>атайды</a:t>
                </a:r>
                <a:r>
                  <a:rPr lang="ru-RU" dirty="0"/>
                  <a:t>,</a:t>
                </a:r>
                <a:r>
                  <a:rPr lang="kk-KZ" dirty="0"/>
                  <a:t>ұ</a:t>
                </a:r>
                <a:r>
                  <a:rPr lang="ru-RU" dirty="0" err="1"/>
                  <a:t>йқы</a:t>
                </a:r>
                <a:r>
                  <a:rPr lang="ru-RU" dirty="0" err="1" smtClean="0"/>
                  <a:t>безіндегі</a:t>
                </a:r>
                <a:r>
                  <a:rPr lang="ru-RU" dirty="0" smtClean="0"/>
                  <a:t> 2-ші </a:t>
                </a:r>
                <a:r>
                  <a:rPr lang="ru-RU" dirty="0"/>
                  <a:t>гормон - </a:t>
                </a:r>
                <a:r>
                  <a:rPr lang="ru-RU" i="1" dirty="0"/>
                  <a:t>глюкагон </a:t>
                </a:r>
                <a:r>
                  <a:rPr lang="kk-KZ" dirty="0" smtClean="0"/>
                  <a:t>қ</a:t>
                </a:r>
                <a:r>
                  <a:rPr lang="ru-RU" dirty="0" err="1"/>
                  <a:t>андағықа</a:t>
                </a:r>
                <a:r>
                  <a:rPr lang="kk-KZ" dirty="0"/>
                  <a:t>нт</a:t>
                </a:r>
                <a:r>
                  <a:rPr lang="ru-RU" dirty="0" err="1"/>
                  <a:t>тыңмөлшерінкөбейтіп</a:t>
                </a:r>
                <a:r>
                  <a:rPr lang="ru-RU" dirty="0"/>
                  <a:t>, </a:t>
                </a:r>
                <a:r>
                  <a:rPr lang="ru-RU" dirty="0" err="1"/>
                  <a:t>бауырдагликогенні</a:t>
                </a:r>
                <a:r>
                  <a:rPr lang="kk-KZ" dirty="0"/>
                  <a:t>ң</a:t>
                </a:r>
                <a:r>
                  <a:rPr lang="ru-RU" dirty="0" err="1"/>
                  <a:t>ыдырауынкүшейтеді</a:t>
                </a:r>
                <a:r>
                  <a:rPr lang="ru-RU" dirty="0" smtClean="0"/>
                  <a:t>. </a:t>
                </a:r>
                <a:r>
                  <a:rPr lang="ru-RU" dirty="0" err="1"/>
                  <a:t>Инсулинні</a:t>
                </a:r>
                <a:r>
                  <a:rPr lang="kk-KZ" dirty="0"/>
                  <a:t>ң</a:t>
                </a:r>
                <a:r>
                  <a:rPr lang="ru-RU" dirty="0" err="1"/>
                  <a:t>өнуінегипофиздіңсоматотропты</a:t>
                </a:r>
                <a:r>
                  <a:rPr lang="ru-RU" dirty="0"/>
                  <a:t> гормоны </a:t>
                </a:r>
                <a:r>
                  <a:rPr lang="ru-RU" dirty="0" err="1"/>
                  <a:t>әсеретеді</a:t>
                </a:r>
                <a:r>
                  <a:rPr lang="ru-RU" dirty="0"/>
                  <a:t>. </a:t>
                </a:r>
              </a:p>
              <a:p>
                <a:pPr marL="0" indent="0">
                  <a:buNone/>
                </a:pPr>
                <a:endParaRPr lang="ru-RU" dirty="0"/>
              </a:p>
              <a:p>
                <a:pPr marL="0" indent="0">
                  <a:buNone/>
                </a:pPr>
                <a:endParaRPr lang="ru-RU" dirty="0"/>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1403648" y="980728"/>
                <a:ext cx="4536504" cy="5145435"/>
              </a:xfrm>
              <a:blipFill rotWithShape="1">
                <a:blip r:embed="rId2"/>
                <a:stretch>
                  <a:fillRect l="-1478" t="-2014"/>
                </a:stretch>
              </a:blipFill>
            </p:spPr>
            <p:txBody>
              <a:bodyPr/>
              <a:lstStyle/>
              <a:p>
                <a:r>
                  <a:rPr lang="ru-RU">
                    <a:noFill/>
                  </a:rPr>
                  <a:t> </a:t>
                </a:r>
              </a:p>
            </p:txBody>
          </p:sp>
        </mc:Fallback>
      </mc:AlternateContent>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0250" y="3295303"/>
            <a:ext cx="3333750" cy="231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3304" y="836712"/>
            <a:ext cx="3091184" cy="248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76389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42910" y="500042"/>
            <a:ext cx="7500990" cy="235745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400" b="1" dirty="0" err="1" smtClean="0">
                <a:solidFill>
                  <a:schemeClr val="tx1"/>
                </a:solidFill>
                <a:latin typeface="Times New Roman" pitchFamily="18" charset="0"/>
                <a:cs typeface="Times New Roman" pitchFamily="18" charset="0"/>
              </a:rPr>
              <a:t>Аралас</a:t>
            </a:r>
            <a:r>
              <a:rPr lang="ru-RU" sz="2400" b="1" dirty="0" smtClean="0">
                <a:solidFill>
                  <a:schemeClr val="tx1"/>
                </a:solidFill>
                <a:latin typeface="Times New Roman" pitchFamily="18" charset="0"/>
                <a:cs typeface="Times New Roman" pitchFamily="18" charset="0"/>
              </a:rPr>
              <a:t> </a:t>
            </a:r>
            <a:r>
              <a:rPr lang="ru-RU" sz="2400" b="1" dirty="0" err="1" smtClean="0">
                <a:solidFill>
                  <a:schemeClr val="tx1"/>
                </a:solidFill>
                <a:latin typeface="Times New Roman" pitchFamily="18" charset="0"/>
                <a:cs typeface="Times New Roman" pitchFamily="18" charset="0"/>
              </a:rPr>
              <a:t>бездер</a:t>
            </a:r>
            <a:r>
              <a:rPr lang="ru-RU" sz="2400" b="1"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сөл </a:t>
            </a:r>
            <a:r>
              <a:rPr lang="ru-RU" sz="2400" dirty="0" smtClean="0">
                <a:solidFill>
                  <a:schemeClr val="tx1"/>
                </a:solidFill>
                <a:latin typeface="Times New Roman" pitchFamily="18" charset="0"/>
                <a:cs typeface="Times New Roman" pitchFamily="18" charset="0"/>
              </a:rPr>
              <a:t>де, гормон да </a:t>
            </a:r>
            <a:r>
              <a:rPr lang="ru-RU" sz="2400" dirty="0" err="1" smtClean="0">
                <a:solidFill>
                  <a:schemeClr val="tx1"/>
                </a:solidFill>
                <a:latin typeface="Times New Roman" pitchFamily="18" charset="0"/>
                <a:cs typeface="Times New Roman" pitchFamily="18" charset="0"/>
              </a:rPr>
              <a:t>бөледі</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Сөлді арнайы</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өзектері арқылы басқа жерде</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орналасқан мүшелерге, </a:t>
            </a:r>
            <a:r>
              <a:rPr lang="ru-RU" sz="2400" dirty="0" smtClean="0">
                <a:solidFill>
                  <a:schemeClr val="tx1"/>
                </a:solidFill>
                <a:latin typeface="Times New Roman" pitchFamily="18" charset="0"/>
                <a:cs typeface="Times New Roman" pitchFamily="18" charset="0"/>
              </a:rPr>
              <a:t>ал </a:t>
            </a:r>
            <a:r>
              <a:rPr lang="ru-RU" sz="2400" dirty="0" err="1" smtClean="0">
                <a:solidFill>
                  <a:schemeClr val="tx1"/>
                </a:solidFill>
                <a:latin typeface="Times New Roman" pitchFamily="18" charset="0"/>
                <a:cs typeface="Times New Roman" pitchFamily="18" charset="0"/>
              </a:rPr>
              <a:t>гормондарды</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тікелей</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қанға бөледі</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Сондықтан бұл бездер</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әрі сыртқы, әрі ішкі</a:t>
            </a:r>
            <a:r>
              <a:rPr lang="ru-RU" sz="2400" dirty="0" smtClean="0">
                <a:solidFill>
                  <a:schemeClr val="tx1"/>
                </a:solidFill>
                <a:latin typeface="Times New Roman" pitchFamily="18" charset="0"/>
                <a:cs typeface="Times New Roman" pitchFamily="18" charset="0"/>
              </a:rPr>
              <a:t> секреция </a:t>
            </a:r>
            <a:r>
              <a:rPr lang="ru-RU" sz="2400" dirty="0" err="1" smtClean="0">
                <a:solidFill>
                  <a:schemeClr val="tx1"/>
                </a:solidFill>
                <a:latin typeface="Times New Roman" pitchFamily="18" charset="0"/>
                <a:cs typeface="Times New Roman" pitchFamily="18" charset="0"/>
              </a:rPr>
              <a:t>бездеріне</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жатады</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Аралас</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бездерге</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ұйқы безі</a:t>
            </a:r>
            <a:r>
              <a:rPr lang="ru-RU" sz="2400" dirty="0" smtClean="0">
                <a:solidFill>
                  <a:schemeClr val="tx1"/>
                </a:solidFill>
                <a:latin typeface="Times New Roman" pitchFamily="18" charset="0"/>
                <a:cs typeface="Times New Roman" pitchFamily="18" charset="0"/>
              </a:rPr>
              <a:t> мен </a:t>
            </a:r>
            <a:r>
              <a:rPr lang="ru-RU" sz="2400" dirty="0" err="1" smtClean="0">
                <a:solidFill>
                  <a:schemeClr val="tx1"/>
                </a:solidFill>
                <a:latin typeface="Times New Roman" pitchFamily="18" charset="0"/>
                <a:cs typeface="Times New Roman" pitchFamily="18" charset="0"/>
              </a:rPr>
              <a:t>жыныс</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бездері</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кіреді</a:t>
            </a:r>
            <a:r>
              <a:rPr lang="ru-RU" sz="2400" dirty="0" smtClean="0">
                <a:solidFill>
                  <a:schemeClr val="tx1"/>
                </a:solidFill>
                <a:latin typeface="Times New Roman" pitchFamily="18" charset="0"/>
                <a:cs typeface="Times New Roman" pitchFamily="18" charset="0"/>
              </a:rPr>
              <a:t>.</a:t>
            </a:r>
            <a:endParaRPr lang="ru-RU" sz="2400" dirty="0">
              <a:solidFill>
                <a:schemeClr val="tx1"/>
              </a:solidFill>
              <a:latin typeface="Times New Roman" pitchFamily="18" charset="0"/>
              <a:cs typeface="Times New Roman" pitchFamily="18" charset="0"/>
            </a:endParaRPr>
          </a:p>
        </p:txBody>
      </p:sp>
      <p:pic>
        <p:nvPicPr>
          <p:cNvPr id="6" name="Picture 5" descr="1268919679346"/>
          <p:cNvPicPr>
            <a:picLocks noChangeAspect="1" noChangeArrowheads="1"/>
          </p:cNvPicPr>
          <p:nvPr/>
        </p:nvPicPr>
        <p:blipFill>
          <a:blip r:embed="rId2"/>
          <a:srcRect l="14166" r="2361"/>
          <a:stretch>
            <a:fillRect/>
          </a:stretch>
        </p:blipFill>
        <p:spPr bwMode="auto">
          <a:xfrm>
            <a:off x="928662" y="3143248"/>
            <a:ext cx="6715172" cy="321471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714348" y="571480"/>
            <a:ext cx="7358114" cy="32861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kk-KZ" sz="2000" i="1" dirty="0" smtClean="0">
                <a:solidFill>
                  <a:schemeClr val="tx1"/>
                </a:solidFill>
                <a:latin typeface="Times New Roman" pitchFamily="18" charset="0"/>
                <a:cs typeface="Times New Roman" pitchFamily="18" charset="0"/>
              </a:rPr>
              <a:t>	Ұйқыбездің </a:t>
            </a:r>
            <a:r>
              <a:rPr lang="kk-KZ" sz="2000" dirty="0" smtClean="0">
                <a:solidFill>
                  <a:schemeClr val="tx1"/>
                </a:solidFill>
                <a:latin typeface="Times New Roman" pitchFamily="18" charset="0"/>
                <a:cs typeface="Times New Roman" pitchFamily="18" charset="0"/>
              </a:rPr>
              <a:t>басы, денесі, құйрығы болады және екі кызмет атқарады. Онын жасушаларының бір бөлігі </a:t>
            </a:r>
            <a:r>
              <a:rPr lang="kk-KZ" sz="2000" i="1" dirty="0" smtClean="0">
                <a:solidFill>
                  <a:schemeClr val="tx1"/>
                </a:solidFill>
                <a:latin typeface="Times New Roman" pitchFamily="18" charset="0"/>
                <a:cs typeface="Times New Roman" pitchFamily="18" charset="0"/>
              </a:rPr>
              <a:t>ферменттері бар ас қорыту сөлін </a:t>
            </a:r>
            <a:r>
              <a:rPr lang="kk-KZ" sz="2000" dirty="0" smtClean="0">
                <a:solidFill>
                  <a:schemeClr val="tx1"/>
                </a:solidFill>
                <a:latin typeface="Times New Roman" pitchFamily="18" charset="0"/>
                <a:cs typeface="Times New Roman" pitchFamily="18" charset="0"/>
              </a:rPr>
              <a:t>түзеді. Ас корыту сөлі ұлтабарға түсіп, ас қорытуға қатысады, бұл — оның сыртқы секреторлық қызметі. Сонымен қатар безде көмірсу алмасуын реттеуде маңызды рөл атқаратын </a:t>
            </a:r>
            <a:r>
              <a:rPr lang="kk-KZ" sz="2000" i="1" dirty="0" smtClean="0">
                <a:solidFill>
                  <a:schemeClr val="tx1"/>
                </a:solidFill>
                <a:latin typeface="Times New Roman" pitchFamily="18" charset="0"/>
                <a:cs typeface="Times New Roman" pitchFamily="18" charset="0"/>
              </a:rPr>
              <a:t>инсулин </a:t>
            </a:r>
            <a:r>
              <a:rPr lang="kk-KZ" sz="2000" dirty="0" smtClean="0">
                <a:solidFill>
                  <a:schemeClr val="tx1"/>
                </a:solidFill>
                <a:latin typeface="Times New Roman" pitchFamily="18" charset="0"/>
                <a:cs typeface="Times New Roman" pitchFamily="18" charset="0"/>
              </a:rPr>
              <a:t>жене </a:t>
            </a:r>
            <a:r>
              <a:rPr lang="kk-KZ" sz="2000" i="1" dirty="0" smtClean="0">
                <a:solidFill>
                  <a:schemeClr val="tx1"/>
                </a:solidFill>
                <a:latin typeface="Times New Roman" pitchFamily="18" charset="0"/>
                <a:cs typeface="Times New Roman" pitchFamily="18" charset="0"/>
              </a:rPr>
              <a:t>глюкагон </a:t>
            </a:r>
            <a:r>
              <a:rPr lang="kk-KZ" sz="2000" dirty="0" smtClean="0">
                <a:solidFill>
                  <a:schemeClr val="tx1"/>
                </a:solidFill>
                <a:latin typeface="Times New Roman" pitchFamily="18" charset="0"/>
                <a:cs typeface="Times New Roman" pitchFamily="18" charset="0"/>
              </a:rPr>
              <a:t>гормондарың өндіретін секреторлы жасушалар жинакталған. </a:t>
            </a:r>
            <a:endParaRPr lang="ru-RU" sz="2000" dirty="0">
              <a:solidFill>
                <a:schemeClr val="tx1"/>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714348" y="571480"/>
            <a:ext cx="7358114" cy="41434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kk-KZ" sz="2800" b="1" dirty="0" smtClean="0">
                <a:solidFill>
                  <a:schemeClr val="tx1"/>
                </a:solidFill>
                <a:latin typeface="Times New Roman" pitchFamily="18" charset="0"/>
                <a:cs typeface="Times New Roman" pitchFamily="18" charset="0"/>
              </a:rPr>
              <a:t>Инсулин</a:t>
            </a:r>
            <a:r>
              <a:rPr lang="kk-KZ" sz="2000" dirty="0" smtClean="0">
                <a:solidFill>
                  <a:schemeClr val="tx1"/>
                </a:solidFill>
                <a:latin typeface="Times New Roman" pitchFamily="18" charset="0"/>
                <a:cs typeface="Times New Roman" pitchFamily="18" charset="0"/>
              </a:rPr>
              <a:t> – қарапайым нәруыз, қандағы глюкозаны реттейді. </a:t>
            </a:r>
          </a:p>
          <a:p>
            <a:pPr algn="just"/>
            <a:endParaRPr lang="kk-KZ" sz="2800" b="1" dirty="0" smtClean="0">
              <a:solidFill>
                <a:schemeClr val="tx1"/>
              </a:solidFill>
              <a:latin typeface="Times New Roman" pitchFamily="18" charset="0"/>
              <a:cs typeface="Times New Roman" pitchFamily="18" charset="0"/>
            </a:endParaRPr>
          </a:p>
          <a:p>
            <a:pPr algn="just"/>
            <a:r>
              <a:rPr lang="kk-KZ" sz="2800" b="1" dirty="0" smtClean="0">
                <a:solidFill>
                  <a:schemeClr val="tx1"/>
                </a:solidFill>
                <a:latin typeface="Times New Roman" pitchFamily="18" charset="0"/>
                <a:cs typeface="Times New Roman" pitchFamily="18" charset="0"/>
              </a:rPr>
              <a:t>Глюкоза </a:t>
            </a:r>
            <a:r>
              <a:rPr lang="kk-KZ" sz="2000" dirty="0" smtClean="0">
                <a:solidFill>
                  <a:schemeClr val="tx1"/>
                </a:solidFill>
                <a:latin typeface="Times New Roman" pitchFamily="18" charset="0"/>
                <a:cs typeface="Times New Roman" pitchFamily="18" charset="0"/>
              </a:rPr>
              <a:t>– организм үшін энергетикалық материал</a:t>
            </a:r>
          </a:p>
          <a:p>
            <a:pPr algn="just"/>
            <a:endParaRPr lang="kk-KZ" sz="2800" b="1" dirty="0" smtClean="0">
              <a:solidFill>
                <a:schemeClr val="tx1"/>
              </a:solidFill>
              <a:latin typeface="Times New Roman" pitchFamily="18" charset="0"/>
              <a:cs typeface="Times New Roman" pitchFamily="18" charset="0"/>
            </a:endParaRPr>
          </a:p>
          <a:p>
            <a:pPr algn="just"/>
            <a:r>
              <a:rPr lang="kk-KZ" sz="2800" b="1" dirty="0" smtClean="0">
                <a:solidFill>
                  <a:schemeClr val="tx1"/>
                </a:solidFill>
                <a:latin typeface="Times New Roman" pitchFamily="18" charset="0"/>
                <a:cs typeface="Times New Roman" pitchFamily="18" charset="0"/>
              </a:rPr>
              <a:t>Гликоген</a:t>
            </a:r>
            <a:r>
              <a:rPr lang="kk-KZ" sz="2000" dirty="0" smtClean="0">
                <a:solidFill>
                  <a:schemeClr val="tx1"/>
                </a:solidFill>
                <a:latin typeface="Times New Roman" pitchFamily="18" charset="0"/>
                <a:cs typeface="Times New Roman" pitchFamily="18" charset="0"/>
              </a:rPr>
              <a:t> — жануар крахмалы. </a:t>
            </a:r>
            <a:r>
              <a:rPr lang="ru-RU" sz="2000" dirty="0" err="1" smtClean="0">
                <a:solidFill>
                  <a:schemeClr val="tx1"/>
                </a:solidFill>
                <a:latin typeface="Times New Roman" pitchFamily="18" charset="0"/>
                <a:cs typeface="Times New Roman" pitchFamily="18" charset="0"/>
              </a:rPr>
              <a:t>Ол</a:t>
            </a:r>
            <a:r>
              <a:rPr lang="ru-RU" sz="2000" dirty="0" smtClean="0">
                <a:solidFill>
                  <a:schemeClr val="tx1"/>
                </a:solidFill>
                <a:latin typeface="Times New Roman" pitchFamily="18" charset="0"/>
                <a:cs typeface="Times New Roman" pitchFamily="18" charset="0"/>
              </a:rPr>
              <a:t> суда </a:t>
            </a:r>
            <a:r>
              <a:rPr lang="ru-RU" sz="2000" dirty="0" err="1" smtClean="0">
                <a:solidFill>
                  <a:schemeClr val="tx1"/>
                </a:solidFill>
                <a:latin typeface="Times New Roman" pitchFamily="18" charset="0"/>
                <a:cs typeface="Times New Roman" pitchFamily="18" charset="0"/>
              </a:rPr>
              <a:t>ермейді</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сондыктан</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қан құрамында болмайды</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Бірақ қандағы </a:t>
            </a:r>
            <a:r>
              <a:rPr lang="ru-RU" sz="2000" dirty="0" smtClean="0">
                <a:solidFill>
                  <a:schemeClr val="tx1"/>
                </a:solidFill>
                <a:latin typeface="Times New Roman" pitchFamily="18" charset="0"/>
                <a:cs typeface="Times New Roman" pitchFamily="18" charset="0"/>
              </a:rPr>
              <a:t>глюкоза </a:t>
            </a:r>
            <a:r>
              <a:rPr lang="ru-RU" sz="2000" dirty="0" err="1" smtClean="0">
                <a:solidFill>
                  <a:schemeClr val="tx1"/>
                </a:solidFill>
                <a:latin typeface="Times New Roman" pitchFamily="18" charset="0"/>
                <a:cs typeface="Times New Roman" pitchFamily="18" charset="0"/>
              </a:rPr>
              <a:t>денгейі</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төмендегенде</a:t>
            </a:r>
            <a:r>
              <a:rPr lang="ru-RU" sz="2000" dirty="0" smtClean="0">
                <a:solidFill>
                  <a:schemeClr val="tx1"/>
                </a:solidFill>
                <a:latin typeface="Times New Roman" pitchFamily="18" charset="0"/>
                <a:cs typeface="Times New Roman" pitchFamily="18" charset="0"/>
              </a:rPr>
              <a:t>, глюкагон гормоны </a:t>
            </a:r>
            <a:r>
              <a:rPr lang="ru-RU" sz="2000" dirty="0" err="1" smtClean="0">
                <a:solidFill>
                  <a:schemeClr val="tx1"/>
                </a:solidFill>
                <a:latin typeface="Times New Roman" pitchFamily="18" charset="0"/>
                <a:cs typeface="Times New Roman" pitchFamily="18" charset="0"/>
              </a:rPr>
              <a:t>гликогенді</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ыдыратып</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қандағы глюкозанын</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мөлшерін жоғарылатады</a:t>
            </a:r>
            <a:r>
              <a:rPr lang="ru-RU" sz="2000" dirty="0" smtClean="0">
                <a:solidFill>
                  <a:schemeClr val="tx1"/>
                </a:solidFill>
                <a:latin typeface="Times New Roman" pitchFamily="18" charset="0"/>
                <a:cs typeface="Times New Roman" pitchFamily="18" charset="0"/>
              </a:rPr>
              <a:t>. </a:t>
            </a:r>
            <a:endParaRPr lang="ru-RU" sz="2000" dirty="0">
              <a:solidFill>
                <a:schemeClr val="tx1"/>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714348" y="571480"/>
            <a:ext cx="7358114" cy="41434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kk-KZ" sz="2000" b="1" i="1" dirty="0" smtClean="0">
                <a:solidFill>
                  <a:schemeClr val="tx1"/>
                </a:solidFill>
                <a:latin typeface="Times New Roman" pitchFamily="18" charset="0"/>
                <a:cs typeface="Times New Roman" pitchFamily="18" charset="0"/>
              </a:rPr>
              <a:t>Жыныс бездерінің</a:t>
            </a:r>
            <a:r>
              <a:rPr lang="kk-KZ" sz="2000" dirty="0" smtClean="0">
                <a:solidFill>
                  <a:schemeClr val="tx1"/>
                </a:solidFill>
                <a:latin typeface="Times New Roman" pitchFamily="18" charset="0"/>
                <a:cs typeface="Times New Roman" pitchFamily="18" charset="0"/>
              </a:rPr>
              <a:t> сыртқы секрециялық белгісі: ер адамдардың жыныс бездерінде жыныс жасушалары – </a:t>
            </a:r>
            <a:r>
              <a:rPr lang="kk-KZ" sz="2000" i="1" dirty="0" smtClean="0">
                <a:solidFill>
                  <a:schemeClr val="tx1"/>
                </a:solidFill>
                <a:latin typeface="Times New Roman" pitchFamily="18" charset="0"/>
                <a:cs typeface="Times New Roman" pitchFamily="18" charset="0"/>
              </a:rPr>
              <a:t>сперматозоидтар</a:t>
            </a:r>
            <a:r>
              <a:rPr lang="kk-KZ" sz="2000" dirty="0" smtClean="0">
                <a:solidFill>
                  <a:schemeClr val="tx1"/>
                </a:solidFill>
                <a:latin typeface="Times New Roman" pitchFamily="18" charset="0"/>
                <a:cs typeface="Times New Roman" pitchFamily="18" charset="0"/>
              </a:rPr>
              <a:t>, әйелдерде жұмыртқажасушасы түзіледі. Ішкі секрециялық белгісі: жыныс бездерінде түзілген жыныс гормондары бірден қанға бөлінеді. Ер адамдардан бөлінетін жыныс гормондары – </a:t>
            </a:r>
            <a:r>
              <a:rPr lang="kk-KZ" sz="2000" i="1" dirty="0" smtClean="0">
                <a:solidFill>
                  <a:schemeClr val="tx1"/>
                </a:solidFill>
                <a:latin typeface="Times New Roman" pitchFamily="18" charset="0"/>
                <a:cs typeface="Times New Roman" pitchFamily="18" charset="0"/>
              </a:rPr>
              <a:t>андрогендер</a:t>
            </a:r>
            <a:r>
              <a:rPr lang="kk-KZ" sz="2000" dirty="0" smtClean="0">
                <a:solidFill>
                  <a:schemeClr val="tx1"/>
                </a:solidFill>
                <a:latin typeface="Times New Roman" pitchFamily="18" charset="0"/>
                <a:cs typeface="Times New Roman" pitchFamily="18" charset="0"/>
              </a:rPr>
              <a:t> (грекше «</a:t>
            </a:r>
            <a:r>
              <a:rPr lang="en-US" sz="2000" dirty="0" err="1" smtClean="0">
                <a:solidFill>
                  <a:schemeClr val="tx1"/>
                </a:solidFill>
                <a:latin typeface="Times New Roman" pitchFamily="18" charset="0"/>
                <a:cs typeface="Times New Roman" pitchFamily="18" charset="0"/>
              </a:rPr>
              <a:t>andros</a:t>
            </a:r>
            <a:r>
              <a:rPr lang="en-US" sz="2000" dirty="0" smtClean="0">
                <a:solidFill>
                  <a:schemeClr val="tx1"/>
                </a:solidFill>
                <a:latin typeface="Times New Roman" pitchFamily="18" charset="0"/>
                <a:cs typeface="Times New Roman" pitchFamily="18" charset="0"/>
              </a:rPr>
              <a:t>» – </a:t>
            </a:r>
            <a:r>
              <a:rPr lang="kk-KZ" sz="2000" dirty="0" smtClean="0">
                <a:solidFill>
                  <a:schemeClr val="tx1"/>
                </a:solidFill>
                <a:latin typeface="Times New Roman" pitchFamily="18" charset="0"/>
                <a:cs typeface="Times New Roman" pitchFamily="18" charset="0"/>
              </a:rPr>
              <a:t>еркек) оның негізгісі – тестостерон. Әйелдердің жыныс гормондары </a:t>
            </a:r>
            <a:r>
              <a:rPr lang="kk-KZ" sz="2000" i="1" dirty="0" smtClean="0">
                <a:solidFill>
                  <a:schemeClr val="tx1"/>
                </a:solidFill>
                <a:latin typeface="Times New Roman" pitchFamily="18" charset="0"/>
                <a:cs typeface="Times New Roman" pitchFamily="18" charset="0"/>
              </a:rPr>
              <a:t>экстрогендер</a:t>
            </a:r>
            <a:r>
              <a:rPr lang="kk-KZ" sz="2000" dirty="0" smtClean="0">
                <a:solidFill>
                  <a:schemeClr val="tx1"/>
                </a:solidFill>
                <a:latin typeface="Times New Roman" pitchFamily="18" charset="0"/>
                <a:cs typeface="Times New Roman" pitchFamily="18" charset="0"/>
              </a:rPr>
              <a:t> деп аталады.ф</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714348" y="571480"/>
            <a:ext cx="7358114" cy="41434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kk-KZ" b="1" i="1" dirty="0" smtClean="0">
                <a:solidFill>
                  <a:schemeClr val="tx1"/>
                </a:solidFill>
                <a:latin typeface="Times New Roman" pitchFamily="18" charset="0"/>
                <a:cs typeface="Times New Roman" pitchFamily="18" charset="0"/>
              </a:rPr>
              <a:t>Гуморальдық </a:t>
            </a:r>
            <a:r>
              <a:rPr lang="kk-KZ" dirty="0" smtClean="0">
                <a:solidFill>
                  <a:schemeClr val="tx1"/>
                </a:solidFill>
                <a:latin typeface="Times New Roman" pitchFamily="18" charset="0"/>
                <a:cs typeface="Times New Roman" pitchFamily="18" charset="0"/>
              </a:rPr>
              <a:t>(латынша «humor» – сұйықтық) реттелу ағзаның ішкі ортасы (қан, лимфа, ұлпа сұйықтығы) мен жасушалардан, ұлпалардан бөлінетін биологиялық белсенді заттар арқылы жүзеге асады. Гуморальдық реттелуде гормондар негізгі рөл атқарады. </a:t>
            </a:r>
            <a:r>
              <a:rPr lang="kk-KZ" b="1" dirty="0" smtClean="0">
                <a:solidFill>
                  <a:srgbClr val="FF0000"/>
                </a:solidFill>
                <a:latin typeface="Times New Roman" pitchFamily="18" charset="0"/>
                <a:cs typeface="Times New Roman" pitchFamily="18" charset="0"/>
              </a:rPr>
              <a:t>Жүйкелік-гуморальдық</a:t>
            </a:r>
            <a:r>
              <a:rPr lang="kk-KZ" dirty="0" smtClean="0">
                <a:solidFill>
                  <a:schemeClr val="tx1"/>
                </a:solidFill>
                <a:latin typeface="Times New Roman" pitchFamily="18" charset="0"/>
                <a:cs typeface="Times New Roman" pitchFamily="18" charset="0"/>
              </a:rPr>
              <a:t> реттелуде гуморальдық реттелу жүйкелік реттелуге бағынышты. Жүйкелер мен гипофиздің байланысының арқасында, жүйкелік-гуморальдық реттеу жүзеге асады. Екінші жағынан гормондар да жүйке жүйесінің жұмысына әсер етеді. Бұл екі жүйенің өзара бірлесуі бұзылса, барлық мүшелер жұмысы да бұзылады. Жүйкелік реттелу мен гуморальдық реттелу арқылы ағза үнемі өзгеріп тұратын орта жағдайларына бейімделеді.</a:t>
            </a:r>
            <a:endParaRPr lang="ru-RU" dirty="0">
              <a:solidFill>
                <a:schemeClr val="tx1"/>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87900" y="142875"/>
            <a:ext cx="3941763" cy="785813"/>
          </a:xfrm>
        </p:spPr>
        <p:txBody>
          <a:bodyPr>
            <a:normAutofit/>
          </a:bodyPr>
          <a:lstStyle/>
          <a:p>
            <a:pPr algn="ctr" eaLnBrk="1" hangingPunct="1"/>
            <a:r>
              <a:rPr lang="kk-KZ" sz="3600" b="1" i="1" smtClean="0">
                <a:solidFill>
                  <a:srgbClr val="002060"/>
                </a:solidFill>
                <a:latin typeface="Times New Roman" pitchFamily="18" charset="0"/>
                <a:cs typeface="Times New Roman" pitchFamily="18" charset="0"/>
              </a:rPr>
              <a:t>Эндокринді жүйе</a:t>
            </a:r>
            <a:endParaRPr lang="ru-RU" sz="3600" b="1" i="1" smtClean="0">
              <a:solidFill>
                <a:srgbClr val="002060"/>
              </a:solidFill>
              <a:latin typeface="Times New Roman" pitchFamily="18" charset="0"/>
              <a:cs typeface="Times New Roman" pitchFamily="18" charset="0"/>
            </a:endParaRPr>
          </a:p>
        </p:txBody>
      </p:sp>
      <p:sp>
        <p:nvSpPr>
          <p:cNvPr id="3" name="Содержимое 2"/>
          <p:cNvSpPr>
            <a:spLocks noGrp="1"/>
          </p:cNvSpPr>
          <p:nvPr>
            <p:ph sz="quarter" idx="1"/>
          </p:nvPr>
        </p:nvSpPr>
        <p:spPr>
          <a:xfrm>
            <a:off x="4787900" y="1071563"/>
            <a:ext cx="4070350" cy="5572125"/>
          </a:xfrm>
        </p:spPr>
        <p:txBody>
          <a:bodyPr>
            <a:normAutofit/>
          </a:bodyPr>
          <a:lstStyle/>
          <a:p>
            <a:pPr algn="just" eaLnBrk="1" hangingPunct="1">
              <a:lnSpc>
                <a:spcPct val="90000"/>
              </a:lnSpc>
            </a:pPr>
            <a:r>
              <a:rPr lang="kk-KZ" sz="3000" b="1" i="1" smtClean="0">
                <a:solidFill>
                  <a:srgbClr val="FF0000"/>
                </a:solidFill>
                <a:effectLst>
                  <a:outerShdw blurRad="38100" dist="38100" dir="2700000" algn="tl">
                    <a:srgbClr val="000000"/>
                  </a:outerShdw>
                </a:effectLst>
                <a:latin typeface="Times New Roman" pitchFamily="18" charset="0"/>
                <a:cs typeface="Times New Roman" pitchFamily="18" charset="0"/>
              </a:rPr>
              <a:t>Эндокринді жүйеге </a:t>
            </a:r>
            <a:r>
              <a:rPr lang="ru-RU" sz="3000" smtClean="0">
                <a:latin typeface="Times New Roman" pitchFamily="18" charset="0"/>
                <a:cs typeface="Times New Roman" pitchFamily="18" charset="0"/>
              </a:rPr>
              <a:t>–</a:t>
            </a:r>
            <a:r>
              <a:rPr lang="kk-KZ" sz="3000" smtClean="0">
                <a:latin typeface="Times New Roman" pitchFamily="18" charset="0"/>
                <a:cs typeface="Times New Roman" pitchFamily="18" charset="0"/>
              </a:rPr>
              <a:t> қан мен лимфаға гормон бөлетін бездер мен мүшелер мен мүше бөлікшелерінің (тыныс алу, зәр шығару, ас қорыту жүйесіндегі) жеке жасушалар немесе эндокриноциттер жатады. </a:t>
            </a:r>
            <a:endParaRPr lang="ru-RU" sz="3000" smtClean="0">
              <a:latin typeface="Times New Roman" pitchFamily="18" charset="0"/>
              <a:cs typeface="Times New Roman" pitchFamily="18" charset="0"/>
            </a:endParaRPr>
          </a:p>
        </p:txBody>
      </p:sp>
      <p:pic>
        <p:nvPicPr>
          <p:cNvPr id="8196" name="Picture 2"/>
          <p:cNvPicPr>
            <a:picLocks noChangeAspect="1" noChangeArrowheads="1"/>
          </p:cNvPicPr>
          <p:nvPr/>
        </p:nvPicPr>
        <p:blipFill>
          <a:blip r:embed="rId2"/>
          <a:srcRect/>
          <a:stretch>
            <a:fillRect/>
          </a:stretch>
        </p:blipFill>
        <p:spPr bwMode="auto">
          <a:xfrm>
            <a:off x="0" y="0"/>
            <a:ext cx="4859338" cy="3141663"/>
          </a:xfrm>
          <a:prstGeom prst="rect">
            <a:avLst/>
          </a:prstGeom>
          <a:noFill/>
          <a:ln w="9525">
            <a:noFill/>
            <a:miter lim="800000"/>
            <a:headEnd/>
            <a:tailEnd/>
          </a:ln>
        </p:spPr>
      </p:pic>
      <p:pic>
        <p:nvPicPr>
          <p:cNvPr id="8197" name="Содержимое 3" descr="http://www.websters-online-dictionary.org/images/wiki/wikipedia/commons/d/da/Illu_endocrine_system.png"/>
          <p:cNvPicPr>
            <a:picLocks/>
          </p:cNvPicPr>
          <p:nvPr/>
        </p:nvPicPr>
        <p:blipFill>
          <a:blip r:embed="rId3"/>
          <a:srcRect/>
          <a:stretch>
            <a:fillRect/>
          </a:stretch>
        </p:blipFill>
        <p:spPr bwMode="auto">
          <a:xfrm>
            <a:off x="0" y="3371850"/>
            <a:ext cx="4859338" cy="3486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313"/>
            <a:ext cx="8229600" cy="1357312"/>
          </a:xfrm>
        </p:spPr>
        <p:txBody>
          <a:bodyPr>
            <a:noAutofit/>
          </a:bodyPr>
          <a:lstStyle/>
          <a:p>
            <a:pPr algn="ctr" eaLnBrk="1" hangingPunct="1"/>
            <a:r>
              <a:rPr lang="kk-KZ" b="1" i="1" smtClean="0">
                <a:solidFill>
                  <a:srgbClr val="C00000"/>
                </a:solidFill>
                <a:effectLst>
                  <a:outerShdw blurRad="38100" dist="38100" dir="2700000" algn="tl">
                    <a:srgbClr val="000000"/>
                  </a:outerShdw>
                </a:effectLst>
                <a:latin typeface="Times New Roman" pitchFamily="18" charset="0"/>
                <a:cs typeface="Times New Roman" pitchFamily="18" charset="0"/>
              </a:rPr>
              <a:t>Диффузды эндокринді жүйенің құрамы</a:t>
            </a:r>
            <a:endParaRPr lang="ru-RU" b="1" i="1" smtClean="0">
              <a:solidFill>
                <a:srgbClr val="C00000"/>
              </a:solidFill>
              <a:effectLst>
                <a:outerShdw blurRad="38100" dist="38100" dir="2700000" algn="tl">
                  <a:srgbClr val="000000"/>
                </a:outerShdw>
              </a:effectLst>
              <a:latin typeface="Times New Roman" pitchFamily="18" charset="0"/>
              <a:cs typeface="Times New Roman" pitchFamily="18" charset="0"/>
            </a:endParaRPr>
          </a:p>
        </p:txBody>
      </p:sp>
      <p:sp>
        <p:nvSpPr>
          <p:cNvPr id="3" name="Содержимое 2"/>
          <p:cNvSpPr>
            <a:spLocks noGrp="1"/>
          </p:cNvSpPr>
          <p:nvPr>
            <p:ph sz="quarter" idx="1"/>
          </p:nvPr>
        </p:nvSpPr>
        <p:spPr>
          <a:xfrm>
            <a:off x="457200" y="1785938"/>
            <a:ext cx="8229600" cy="4857750"/>
          </a:xfrm>
        </p:spPr>
        <p:txBody>
          <a:bodyPr>
            <a:normAutofit/>
          </a:bodyPr>
          <a:lstStyle/>
          <a:p>
            <a:pPr algn="just" eaLnBrk="1" hangingPunct="1">
              <a:lnSpc>
                <a:spcPct val="80000"/>
              </a:lnSpc>
            </a:pPr>
            <a:r>
              <a:rPr lang="ru-RU" sz="2400" smtClean="0">
                <a:latin typeface="Times New Roman" pitchFamily="18" charset="0"/>
                <a:cs typeface="Times New Roman" pitchFamily="18" charset="0"/>
              </a:rPr>
              <a:t>ДЭЖ апудоциттерден (APUD-клеткалардан) құралған, олар декарбкосилдену (ізашар-</a:t>
            </a:r>
            <a:r>
              <a:rPr lang="kk-KZ" sz="2400" smtClean="0">
                <a:latin typeface="Times New Roman" pitchFamily="18" charset="0"/>
                <a:cs typeface="Times New Roman" pitchFamily="18" charset="0"/>
              </a:rPr>
              <a:t>амин қышқылдан карбоксильді топты алып тастау</a:t>
            </a:r>
            <a:r>
              <a:rPr lang="ru-RU" sz="2400" smtClean="0">
                <a:latin typeface="Times New Roman" pitchFamily="18" charset="0"/>
                <a:cs typeface="Times New Roman" pitchFamily="18" charset="0"/>
              </a:rPr>
              <a:t>) арқылы ізашар-</a:t>
            </a:r>
            <a:r>
              <a:rPr lang="kk-KZ" sz="2400" smtClean="0">
                <a:latin typeface="Times New Roman" pitchFamily="18" charset="0"/>
                <a:cs typeface="Times New Roman" pitchFamily="18" charset="0"/>
              </a:rPr>
              <a:t>амин қышқылдарын сіңіріп, олардан белсенді аминдерді немесе төмен молекулярлы пептидтерді  өндіреді.</a:t>
            </a:r>
            <a:r>
              <a:rPr lang="ru-RU" sz="2400" smtClean="0">
                <a:latin typeface="Times New Roman" pitchFamily="18" charset="0"/>
                <a:cs typeface="Times New Roman" pitchFamily="18" charset="0"/>
              </a:rPr>
              <a:t> </a:t>
            </a:r>
          </a:p>
          <a:p>
            <a:pPr algn="just" eaLnBrk="1" hangingPunct="1">
              <a:lnSpc>
                <a:spcPct val="80000"/>
              </a:lnSpc>
              <a:buFont typeface="Wingdings 2" pitchFamily="18" charset="2"/>
              <a:buNone/>
            </a:pPr>
            <a:r>
              <a:rPr lang="ru-RU" sz="2400" i="1" smtClean="0">
                <a:solidFill>
                  <a:srgbClr val="FF0000"/>
                </a:solidFill>
                <a:effectLst>
                  <a:outerShdw blurRad="38100" dist="38100" dir="2700000" algn="tl">
                    <a:srgbClr val="000000"/>
                  </a:outerShdw>
                </a:effectLst>
                <a:latin typeface="Times New Roman" pitchFamily="18" charset="0"/>
                <a:cs typeface="Times New Roman" pitchFamily="18" charset="0"/>
              </a:rPr>
              <a:t>ДЭЖ құрамы</a:t>
            </a:r>
            <a:r>
              <a:rPr lang="ru-RU" sz="2400" smtClean="0">
                <a:latin typeface="Times New Roman" pitchFamily="18" charset="0"/>
                <a:cs typeface="Times New Roman" pitchFamily="18" charset="0"/>
              </a:rPr>
              <a:t>:</a:t>
            </a:r>
          </a:p>
          <a:p>
            <a:pPr algn="just" eaLnBrk="1" hangingPunct="1">
              <a:lnSpc>
                <a:spcPct val="80000"/>
              </a:lnSpc>
            </a:pPr>
            <a:r>
              <a:rPr lang="kk-KZ" sz="2400" smtClean="0">
                <a:latin typeface="Times New Roman" pitchFamily="18" charset="0"/>
                <a:cs typeface="Times New Roman" pitchFamily="18" charset="0"/>
              </a:rPr>
              <a:t>Гастроэнтеропанкреатикалық эндокринді жүйе;</a:t>
            </a:r>
          </a:p>
          <a:p>
            <a:pPr algn="just" eaLnBrk="1" hangingPunct="1">
              <a:lnSpc>
                <a:spcPct val="80000"/>
              </a:lnSpc>
            </a:pPr>
            <a:r>
              <a:rPr lang="kk-KZ" sz="2400" smtClean="0">
                <a:latin typeface="Times New Roman" pitchFamily="18" charset="0"/>
                <a:cs typeface="Times New Roman" pitchFamily="18" charset="0"/>
              </a:rPr>
              <a:t>Жүректің жүрекшелері;</a:t>
            </a:r>
          </a:p>
          <a:p>
            <a:pPr algn="just" eaLnBrk="1" hangingPunct="1">
              <a:lnSpc>
                <a:spcPct val="80000"/>
              </a:lnSpc>
            </a:pPr>
            <a:r>
              <a:rPr lang="kk-KZ" sz="2400" smtClean="0">
                <a:latin typeface="Times New Roman" pitchFamily="18" charset="0"/>
                <a:cs typeface="Times New Roman" pitchFamily="18" charset="0"/>
              </a:rPr>
              <a:t>Бүйректер;</a:t>
            </a:r>
          </a:p>
          <a:p>
            <a:pPr algn="just" eaLnBrk="1" hangingPunct="1">
              <a:lnSpc>
                <a:spcPct val="80000"/>
              </a:lnSpc>
            </a:pPr>
            <a:r>
              <a:rPr lang="kk-KZ" sz="2400" smtClean="0">
                <a:latin typeface="Times New Roman" pitchFamily="18" charset="0"/>
                <a:cs typeface="Times New Roman" pitchFamily="18" charset="0"/>
              </a:rPr>
              <a:t>Бауыр;</a:t>
            </a:r>
          </a:p>
          <a:p>
            <a:pPr algn="just" eaLnBrk="1" hangingPunct="1">
              <a:lnSpc>
                <a:spcPct val="80000"/>
              </a:lnSpc>
            </a:pPr>
            <a:r>
              <a:rPr lang="kk-KZ" sz="2400" smtClean="0">
                <a:latin typeface="Times New Roman" pitchFamily="18" charset="0"/>
                <a:cs typeface="Times New Roman" pitchFamily="18" charset="0"/>
              </a:rPr>
              <a:t>Нерв жүйесі; </a:t>
            </a:r>
          </a:p>
          <a:p>
            <a:pPr algn="just" eaLnBrk="1" hangingPunct="1">
              <a:lnSpc>
                <a:spcPct val="80000"/>
              </a:lnSpc>
            </a:pPr>
            <a:r>
              <a:rPr lang="kk-KZ" sz="2400" smtClean="0">
                <a:latin typeface="Times New Roman" pitchFamily="18" charset="0"/>
                <a:cs typeface="Times New Roman" pitchFamily="18" charset="0"/>
              </a:rPr>
              <a:t>Айырша без (тимус);</a:t>
            </a:r>
          </a:p>
          <a:p>
            <a:pPr algn="just" eaLnBrk="1" hangingPunct="1">
              <a:lnSpc>
                <a:spcPct val="80000"/>
              </a:lnSpc>
            </a:pPr>
            <a:r>
              <a:rPr lang="kk-KZ" sz="2400" smtClean="0">
                <a:latin typeface="Times New Roman" pitchFamily="18" charset="0"/>
                <a:cs typeface="Times New Roman" pitchFamily="18" charset="0"/>
              </a:rPr>
              <a:t>Басқа да гормон өндіруші тіндер мен шашыраңқы эндокринді клеткалар.</a:t>
            </a:r>
            <a:endParaRPr lang="ru-RU" sz="2400" smtClean="0">
              <a:latin typeface="Times New Roman" pitchFamily="18" charset="0"/>
              <a:cs typeface="Times New Roman" pitchFamily="18" charset="0"/>
            </a:endParaRPr>
          </a:p>
          <a:p>
            <a:pPr eaLnBrk="1" hangingPunct="1">
              <a:lnSpc>
                <a:spcPct val="80000"/>
              </a:lnSpc>
            </a:pPr>
            <a:endParaRPr lang="ru-RU" sz="240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23728" y="274638"/>
            <a:ext cx="5400600" cy="634082"/>
          </a:xfrm>
        </p:spPr>
        <p:txBody>
          <a:bodyPr>
            <a:normAutofit fontScale="90000"/>
          </a:bodyPr>
          <a:lstStyle/>
          <a:p>
            <a:r>
              <a:rPr lang="kk-KZ" altLang="ru-RU" dirty="0">
                <a:effectLst>
                  <a:outerShdw blurRad="38100" dist="38100" dir="2700000" algn="tl">
                    <a:srgbClr val="000000">
                      <a:alpha val="43137"/>
                    </a:srgbClr>
                  </a:outerShdw>
                </a:effectLst>
                <a:latin typeface="Times New Roman" pitchFamily="18" charset="0"/>
                <a:cs typeface="Times New Roman" pitchFamily="18" charset="0"/>
              </a:rPr>
              <a:t> Қорытынды:</a:t>
            </a:r>
            <a:endParaRPr lang="ru-RU" dirty="0">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1763688" y="1412776"/>
            <a:ext cx="6912768" cy="4925144"/>
          </a:xfrm>
        </p:spPr>
        <p:txBody>
          <a:bodyPr>
            <a:normAutofit fontScale="70000" lnSpcReduction="20000"/>
          </a:bodyPr>
          <a:lstStyle/>
          <a:p>
            <a:pPr marL="0" indent="0">
              <a:buNone/>
            </a:pPr>
            <a:r>
              <a:rPr lang="ru-RU" dirty="0" smtClean="0"/>
              <a:t>   </a:t>
            </a:r>
            <a:r>
              <a:rPr lang="ru-RU" dirty="0" err="1" smtClean="0"/>
              <a:t>Гормондар</a:t>
            </a:r>
            <a:r>
              <a:rPr lang="ru-RU" dirty="0" smtClean="0"/>
              <a:t> </a:t>
            </a:r>
            <a:r>
              <a:rPr lang="ru-RU" dirty="0" err="1" smtClean="0"/>
              <a:t>эндокринді</a:t>
            </a:r>
            <a:r>
              <a:rPr lang="ru-RU" dirty="0" smtClean="0"/>
              <a:t> </a:t>
            </a:r>
            <a:r>
              <a:rPr lang="ru-RU" dirty="0" err="1" smtClean="0"/>
              <a:t>бездер</a:t>
            </a:r>
            <a:r>
              <a:rPr lang="ru-RU" dirty="0" smtClean="0"/>
              <a:t> </a:t>
            </a:r>
            <a:r>
              <a:rPr lang="ru-RU" dirty="0" err="1" smtClean="0"/>
              <a:t>және</a:t>
            </a:r>
            <a:r>
              <a:rPr lang="ru-RU" dirty="0" smtClean="0"/>
              <a:t> </a:t>
            </a:r>
            <a:r>
              <a:rPr lang="ru-RU" dirty="0" err="1"/>
              <a:t>жүйке</a:t>
            </a:r>
            <a:r>
              <a:rPr lang="ru-RU" dirty="0"/>
              <a:t> </a:t>
            </a:r>
            <a:r>
              <a:rPr lang="ru-RU" dirty="0" err="1"/>
              <a:t>жүйесімен</a:t>
            </a:r>
            <a:r>
              <a:rPr lang="ru-RU" dirty="0"/>
              <a:t> </a:t>
            </a:r>
            <a:r>
              <a:rPr lang="ru-RU" dirty="0" err="1"/>
              <a:t>бірге</a:t>
            </a:r>
            <a:r>
              <a:rPr lang="ru-RU" dirty="0"/>
              <a:t> </a:t>
            </a:r>
            <a:r>
              <a:rPr lang="ru-RU" dirty="0" err="1"/>
              <a:t>организмнің</a:t>
            </a:r>
            <a:r>
              <a:rPr lang="ru-RU" dirty="0"/>
              <a:t> </a:t>
            </a:r>
            <a:r>
              <a:rPr lang="ru-RU" dirty="0" err="1"/>
              <a:t>өсуін</a:t>
            </a:r>
            <a:r>
              <a:rPr lang="ru-RU" dirty="0"/>
              <a:t>, </a:t>
            </a:r>
            <a:r>
              <a:rPr lang="ru-RU" dirty="0" err="1"/>
              <a:t>дамуын</a:t>
            </a:r>
            <a:r>
              <a:rPr lang="ru-RU" dirty="0"/>
              <a:t>, </a:t>
            </a:r>
            <a:r>
              <a:rPr lang="ru-RU" dirty="0" err="1"/>
              <a:t>организмнің</a:t>
            </a:r>
            <a:r>
              <a:rPr lang="ru-RU" dirty="0"/>
              <a:t> </a:t>
            </a:r>
            <a:r>
              <a:rPr lang="ru-RU" dirty="0" err="1"/>
              <a:t>физиологиялық</a:t>
            </a:r>
            <a:r>
              <a:rPr lang="ru-RU" dirty="0"/>
              <a:t> </a:t>
            </a:r>
            <a:r>
              <a:rPr lang="ru-RU" dirty="0" err="1"/>
              <a:t>қызметтерін</a:t>
            </a:r>
            <a:r>
              <a:rPr lang="ru-RU" dirty="0"/>
              <a:t> </a:t>
            </a:r>
            <a:r>
              <a:rPr lang="ru-RU" dirty="0" err="1"/>
              <a:t>үйлестіруге</a:t>
            </a:r>
            <a:r>
              <a:rPr lang="ru-RU" dirty="0"/>
              <a:t>, </a:t>
            </a:r>
            <a:r>
              <a:rPr lang="ru-RU" dirty="0" err="1"/>
              <a:t>зат</a:t>
            </a:r>
            <a:r>
              <a:rPr lang="ru-RU" dirty="0"/>
              <a:t> </a:t>
            </a:r>
            <a:r>
              <a:rPr lang="ru-RU" dirty="0" err="1"/>
              <a:t>және</a:t>
            </a:r>
            <a:r>
              <a:rPr lang="ru-RU" dirty="0"/>
              <a:t> </a:t>
            </a:r>
            <a:r>
              <a:rPr lang="ru-RU" dirty="0" err="1"/>
              <a:t>энергияның</a:t>
            </a:r>
            <a:r>
              <a:rPr lang="ru-RU" dirty="0"/>
              <a:t> </a:t>
            </a:r>
            <a:r>
              <a:rPr lang="ru-RU" dirty="0" err="1"/>
              <a:t>алмасуына</a:t>
            </a:r>
            <a:r>
              <a:rPr lang="ru-RU" dirty="0"/>
              <a:t>, </a:t>
            </a:r>
            <a:r>
              <a:rPr lang="ru-RU" dirty="0" err="1"/>
              <a:t>мүшелердің</a:t>
            </a:r>
            <a:r>
              <a:rPr lang="ru-RU" dirty="0"/>
              <a:t> </a:t>
            </a:r>
            <a:r>
              <a:rPr lang="ru-RU" dirty="0" err="1"/>
              <a:t>қызметін</a:t>
            </a:r>
            <a:r>
              <a:rPr lang="ru-RU" dirty="0"/>
              <a:t> </a:t>
            </a:r>
            <a:r>
              <a:rPr lang="ru-RU" dirty="0" err="1"/>
              <a:t>реттеуге</a:t>
            </a:r>
            <a:r>
              <a:rPr lang="ru-RU" dirty="0"/>
              <a:t> </a:t>
            </a:r>
            <a:r>
              <a:rPr lang="ru-RU" dirty="0" err="1"/>
              <a:t>қатысады</a:t>
            </a:r>
            <a:r>
              <a:rPr lang="ru-RU" dirty="0"/>
              <a:t>. </a:t>
            </a:r>
            <a:r>
              <a:rPr lang="ru-RU" dirty="0" err="1" smtClean="0"/>
              <a:t>Ішкі</a:t>
            </a:r>
            <a:r>
              <a:rPr lang="ru-RU" dirty="0" smtClean="0"/>
              <a:t> </a:t>
            </a:r>
            <a:r>
              <a:rPr lang="ru-RU" dirty="0" err="1"/>
              <a:t>секрециялық</a:t>
            </a:r>
            <a:r>
              <a:rPr lang="ru-RU" dirty="0"/>
              <a:t> </a:t>
            </a:r>
            <a:r>
              <a:rPr lang="ru-RU" dirty="0" err="1"/>
              <a:t>бездерге</a:t>
            </a:r>
            <a:r>
              <a:rPr lang="ru-RU" dirty="0"/>
              <a:t> гипофиз, эпифиз, </a:t>
            </a:r>
            <a:r>
              <a:rPr lang="ru-RU" dirty="0" err="1"/>
              <a:t>қалқанша</a:t>
            </a:r>
            <a:r>
              <a:rPr lang="ru-RU" dirty="0"/>
              <a:t>, </a:t>
            </a:r>
            <a:r>
              <a:rPr lang="ru-RU" dirty="0" err="1"/>
              <a:t>қалқан</a:t>
            </a:r>
            <a:r>
              <a:rPr lang="ru-RU" dirty="0"/>
              <a:t> </a:t>
            </a:r>
            <a:r>
              <a:rPr lang="ru-RU" dirty="0" err="1"/>
              <a:t>серік</a:t>
            </a:r>
            <a:r>
              <a:rPr lang="ru-RU" dirty="0"/>
              <a:t>, </a:t>
            </a:r>
            <a:r>
              <a:rPr lang="ru-RU" dirty="0" err="1"/>
              <a:t>айырлы</a:t>
            </a:r>
            <a:r>
              <a:rPr lang="ru-RU" dirty="0"/>
              <a:t> (тимус), </a:t>
            </a:r>
            <a:r>
              <a:rPr lang="ru-RU" dirty="0" err="1"/>
              <a:t>бүйрек</a:t>
            </a:r>
            <a:r>
              <a:rPr lang="ru-RU" dirty="0"/>
              <a:t> </a:t>
            </a:r>
            <a:r>
              <a:rPr lang="ru-RU" dirty="0" err="1"/>
              <a:t>үсті</a:t>
            </a:r>
            <a:r>
              <a:rPr lang="ru-RU" dirty="0"/>
              <a:t>, </a:t>
            </a:r>
            <a:r>
              <a:rPr lang="ru-RU" dirty="0" err="1"/>
              <a:t>ұйқы</a:t>
            </a:r>
            <a:r>
              <a:rPr lang="ru-RU" dirty="0"/>
              <a:t> (</a:t>
            </a:r>
            <a:r>
              <a:rPr lang="ru-RU" dirty="0" err="1"/>
              <a:t>қарын</a:t>
            </a:r>
            <a:r>
              <a:rPr lang="ru-RU" dirty="0"/>
              <a:t> </a:t>
            </a:r>
            <a:r>
              <a:rPr lang="ru-RU" dirty="0" err="1"/>
              <a:t>асты</a:t>
            </a:r>
            <a:r>
              <a:rPr lang="ru-RU" dirty="0"/>
              <a:t>) </a:t>
            </a:r>
            <a:r>
              <a:rPr lang="ru-RU" dirty="0" err="1"/>
              <a:t>безінің</a:t>
            </a:r>
            <a:r>
              <a:rPr lang="ru-RU" dirty="0"/>
              <a:t> </a:t>
            </a:r>
            <a:r>
              <a:rPr lang="ru-RU" dirty="0" err="1"/>
              <a:t>Лангерганс</a:t>
            </a:r>
            <a:r>
              <a:rPr lang="ru-RU" dirty="0"/>
              <a:t> </a:t>
            </a:r>
            <a:r>
              <a:rPr lang="ru-RU" dirty="0" err="1"/>
              <a:t>аралшықтары</a:t>
            </a:r>
            <a:r>
              <a:rPr lang="ru-RU" dirty="0"/>
              <a:t>, </a:t>
            </a:r>
            <a:r>
              <a:rPr lang="ru-RU" dirty="0" err="1"/>
              <a:t>жартылай</a:t>
            </a:r>
            <a:r>
              <a:rPr lang="ru-RU" dirty="0"/>
              <a:t> </a:t>
            </a:r>
            <a:r>
              <a:rPr lang="ru-RU" dirty="0" err="1"/>
              <a:t>жыныс</a:t>
            </a:r>
            <a:r>
              <a:rPr lang="ru-RU" dirty="0"/>
              <a:t> </a:t>
            </a:r>
            <a:r>
              <a:rPr lang="ru-RU" dirty="0" err="1"/>
              <a:t>бездері</a:t>
            </a:r>
            <a:r>
              <a:rPr lang="ru-RU" dirty="0"/>
              <a:t> </a:t>
            </a:r>
            <a:r>
              <a:rPr lang="ru-RU" dirty="0" err="1"/>
              <a:t>жатады</a:t>
            </a:r>
            <a:r>
              <a:rPr lang="ru-RU" dirty="0"/>
              <a:t>. </a:t>
            </a:r>
            <a:r>
              <a:rPr lang="ru-RU" dirty="0" err="1"/>
              <a:t>Ұйқы</a:t>
            </a:r>
            <a:r>
              <a:rPr lang="ru-RU" dirty="0"/>
              <a:t> </a:t>
            </a:r>
            <a:r>
              <a:rPr lang="ru-RU" dirty="0" err="1"/>
              <a:t>безі</a:t>
            </a:r>
            <a:r>
              <a:rPr lang="ru-RU" dirty="0"/>
              <a:t> мен </a:t>
            </a:r>
            <a:r>
              <a:rPr lang="ru-RU" dirty="0" err="1"/>
              <a:t>жыныс</a:t>
            </a:r>
            <a:r>
              <a:rPr lang="ru-RU" dirty="0"/>
              <a:t> </a:t>
            </a:r>
            <a:r>
              <a:rPr lang="ru-RU" dirty="0" err="1"/>
              <a:t>бездері</a:t>
            </a:r>
            <a:r>
              <a:rPr lang="ru-RU" dirty="0"/>
              <a:t> </a:t>
            </a:r>
            <a:r>
              <a:rPr lang="ru-RU" dirty="0" err="1"/>
              <a:t>аралас</a:t>
            </a:r>
            <a:r>
              <a:rPr lang="ru-RU" dirty="0"/>
              <a:t> </a:t>
            </a:r>
            <a:r>
              <a:rPr lang="ru-RU" dirty="0" err="1"/>
              <a:t>бездерге</a:t>
            </a:r>
            <a:r>
              <a:rPr lang="ru-RU" dirty="0"/>
              <a:t> </a:t>
            </a:r>
            <a:r>
              <a:rPr lang="ru-RU" dirty="0" err="1"/>
              <a:t>жатады</a:t>
            </a:r>
            <a:r>
              <a:rPr lang="ru-RU" dirty="0"/>
              <a:t>, </a:t>
            </a:r>
            <a:r>
              <a:rPr lang="ru-RU" dirty="0" err="1"/>
              <a:t>себебі</a:t>
            </a:r>
            <a:r>
              <a:rPr lang="ru-RU" dirty="0"/>
              <a:t> </a:t>
            </a:r>
            <a:r>
              <a:rPr lang="ru-RU" dirty="0" err="1"/>
              <a:t>олар</a:t>
            </a:r>
            <a:r>
              <a:rPr lang="ru-RU" dirty="0"/>
              <a:t> </a:t>
            </a:r>
            <a:r>
              <a:rPr lang="ru-RU" dirty="0" err="1"/>
              <a:t>әрі</a:t>
            </a:r>
            <a:r>
              <a:rPr lang="ru-RU" dirty="0"/>
              <a:t> </a:t>
            </a:r>
            <a:r>
              <a:rPr lang="ru-RU" dirty="0" err="1"/>
              <a:t>сыртқы</a:t>
            </a:r>
            <a:r>
              <a:rPr lang="ru-RU" dirty="0"/>
              <a:t>, </a:t>
            </a:r>
            <a:r>
              <a:rPr lang="ru-RU" dirty="0" err="1"/>
              <a:t>әрі</a:t>
            </a:r>
            <a:r>
              <a:rPr lang="ru-RU" dirty="0"/>
              <a:t> </a:t>
            </a:r>
            <a:r>
              <a:rPr lang="ru-RU" dirty="0" err="1"/>
              <a:t>ішкі</a:t>
            </a:r>
            <a:r>
              <a:rPr lang="ru-RU" dirty="0"/>
              <a:t> </a:t>
            </a:r>
            <a:r>
              <a:rPr lang="ru-RU" dirty="0" err="1"/>
              <a:t>секрециялық</a:t>
            </a:r>
            <a:r>
              <a:rPr lang="ru-RU" dirty="0"/>
              <a:t> </a:t>
            </a:r>
            <a:r>
              <a:rPr lang="ru-RU" dirty="0" err="1"/>
              <a:t>қызмет</a:t>
            </a:r>
            <a:r>
              <a:rPr lang="ru-RU" dirty="0"/>
              <a:t> </a:t>
            </a:r>
            <a:r>
              <a:rPr lang="ru-RU" dirty="0" err="1"/>
              <a:t>атқарады</a:t>
            </a:r>
            <a:r>
              <a:rPr lang="ru-RU" dirty="0"/>
              <a:t>.  </a:t>
            </a:r>
            <a:r>
              <a:rPr lang="ru-RU" dirty="0" err="1"/>
              <a:t>Түрлі</a:t>
            </a:r>
            <a:r>
              <a:rPr lang="ru-RU" dirty="0"/>
              <a:t> </a:t>
            </a:r>
            <a:r>
              <a:rPr lang="ru-RU" dirty="0" err="1"/>
              <a:t>эндокриндік</a:t>
            </a:r>
            <a:r>
              <a:rPr lang="ru-RU" dirty="0"/>
              <a:t> </a:t>
            </a:r>
            <a:r>
              <a:rPr lang="ru-RU" dirty="0" err="1"/>
              <a:t>бездердің</a:t>
            </a:r>
            <a:r>
              <a:rPr lang="ru-RU" dirty="0"/>
              <a:t> </a:t>
            </a:r>
            <a:r>
              <a:rPr lang="ru-RU" dirty="0" err="1"/>
              <a:t>қызмет</a:t>
            </a:r>
            <a:r>
              <a:rPr lang="ru-RU" dirty="0"/>
              <a:t> </a:t>
            </a:r>
            <a:r>
              <a:rPr lang="ru-RU" dirty="0" err="1"/>
              <a:t>дәрежесі</a:t>
            </a:r>
            <a:r>
              <a:rPr lang="ru-RU" dirty="0"/>
              <a:t> </a:t>
            </a:r>
            <a:r>
              <a:rPr lang="ru-RU" dirty="0" err="1"/>
              <a:t>баланың</a:t>
            </a:r>
            <a:r>
              <a:rPr lang="ru-RU" dirty="0"/>
              <a:t> </a:t>
            </a:r>
            <a:r>
              <a:rPr lang="ru-RU" dirty="0" err="1"/>
              <a:t>өсуі</a:t>
            </a:r>
            <a:r>
              <a:rPr lang="ru-RU" dirty="0"/>
              <a:t> мен </a:t>
            </a:r>
            <a:r>
              <a:rPr lang="ru-RU" dirty="0" err="1"/>
              <a:t>дамуы</a:t>
            </a:r>
            <a:r>
              <a:rPr lang="ru-RU" dirty="0"/>
              <a:t> </a:t>
            </a:r>
            <a:r>
              <a:rPr lang="ru-RU" dirty="0" err="1"/>
              <a:t>барысында</a:t>
            </a:r>
            <a:r>
              <a:rPr lang="ru-RU" dirty="0"/>
              <a:t> </a:t>
            </a:r>
            <a:r>
              <a:rPr lang="ru-RU" dirty="0" err="1"/>
              <a:t>оның</a:t>
            </a:r>
            <a:r>
              <a:rPr lang="ru-RU" dirty="0"/>
              <a:t> </a:t>
            </a:r>
            <a:r>
              <a:rPr lang="ru-RU" dirty="0" err="1"/>
              <a:t>жасына</a:t>
            </a:r>
            <a:r>
              <a:rPr lang="ru-RU" dirty="0"/>
              <a:t>, </a:t>
            </a:r>
            <a:r>
              <a:rPr lang="ru-RU" dirty="0" err="1"/>
              <a:t>жынысына</a:t>
            </a:r>
            <a:r>
              <a:rPr lang="ru-RU" dirty="0"/>
              <a:t>, </a:t>
            </a:r>
            <a:r>
              <a:rPr lang="ru-RU" dirty="0" err="1"/>
              <a:t>ауа</a:t>
            </a:r>
            <a:r>
              <a:rPr lang="ru-RU" dirty="0"/>
              <a:t> </a:t>
            </a:r>
            <a:r>
              <a:rPr lang="ru-RU" dirty="0" err="1"/>
              <a:t>райының</a:t>
            </a:r>
            <a:r>
              <a:rPr lang="ru-RU" dirty="0"/>
              <a:t> </a:t>
            </a:r>
            <a:r>
              <a:rPr lang="ru-RU" dirty="0" err="1"/>
              <a:t>жағдайына</a:t>
            </a:r>
            <a:r>
              <a:rPr lang="ru-RU" dirty="0"/>
              <a:t> </a:t>
            </a:r>
            <a:r>
              <a:rPr lang="ru-RU" dirty="0" err="1"/>
              <a:t>және</a:t>
            </a:r>
            <a:r>
              <a:rPr lang="ru-RU" dirty="0"/>
              <a:t> </a:t>
            </a:r>
            <a:r>
              <a:rPr lang="ru-RU" dirty="0" err="1"/>
              <a:t>басқа</a:t>
            </a:r>
            <a:r>
              <a:rPr lang="ru-RU" dirty="0"/>
              <a:t> </a:t>
            </a:r>
            <a:r>
              <a:rPr lang="ru-RU" dirty="0" err="1"/>
              <a:t>мүшелері</a:t>
            </a:r>
            <a:r>
              <a:rPr lang="ru-RU" dirty="0"/>
              <a:t> мен </a:t>
            </a:r>
            <a:r>
              <a:rPr lang="ru-RU" dirty="0" err="1"/>
              <a:t>мүшелер</a:t>
            </a:r>
            <a:r>
              <a:rPr lang="ru-RU" dirty="0"/>
              <a:t> </a:t>
            </a:r>
            <a:r>
              <a:rPr lang="ru-RU" dirty="0" err="1"/>
              <a:t>жүйесінің</a:t>
            </a:r>
            <a:r>
              <a:rPr lang="ru-RU" dirty="0"/>
              <a:t> </a:t>
            </a:r>
            <a:r>
              <a:rPr lang="ru-RU" dirty="0" err="1"/>
              <a:t>қызмет</a:t>
            </a:r>
            <a:r>
              <a:rPr lang="ru-RU" dirty="0"/>
              <a:t> </a:t>
            </a:r>
            <a:r>
              <a:rPr lang="ru-RU" dirty="0" err="1"/>
              <a:t>қабілетіне</a:t>
            </a:r>
            <a:r>
              <a:rPr lang="ru-RU" dirty="0"/>
              <a:t> </a:t>
            </a:r>
            <a:r>
              <a:rPr lang="ru-RU" dirty="0" err="1"/>
              <a:t>байланысты</a:t>
            </a:r>
            <a:r>
              <a:rPr lang="ru-RU" dirty="0"/>
              <a:t> </a:t>
            </a:r>
            <a:r>
              <a:rPr lang="ru-RU" dirty="0" err="1"/>
              <a:t>болады</a:t>
            </a:r>
            <a:r>
              <a:rPr lang="ru-RU" dirty="0"/>
              <a:t>. </a:t>
            </a:r>
            <a:r>
              <a:rPr lang="ru-RU" dirty="0" err="1"/>
              <a:t>Гормондар</a:t>
            </a:r>
            <a:r>
              <a:rPr lang="ru-RU" dirty="0"/>
              <a:t> </a:t>
            </a:r>
            <a:r>
              <a:rPr lang="ru-RU" dirty="0" err="1"/>
              <a:t>ұлпаларға</a:t>
            </a:r>
            <a:r>
              <a:rPr lang="ru-RU" dirty="0"/>
              <a:t> </a:t>
            </a:r>
            <a:r>
              <a:rPr lang="ru-RU" dirty="0" err="1"/>
              <a:t>немесе</a:t>
            </a:r>
            <a:r>
              <a:rPr lang="ru-RU" dirty="0"/>
              <a:t> </a:t>
            </a:r>
            <a:r>
              <a:rPr lang="ru-RU" dirty="0" err="1"/>
              <a:t>мүшелерге</a:t>
            </a:r>
            <a:r>
              <a:rPr lang="ru-RU" dirty="0"/>
              <a:t> </a:t>
            </a:r>
            <a:r>
              <a:rPr lang="ru-RU" dirty="0" err="1"/>
              <a:t>тікелей</a:t>
            </a:r>
            <a:r>
              <a:rPr lang="ru-RU" dirty="0"/>
              <a:t> </a:t>
            </a:r>
            <a:r>
              <a:rPr lang="ru-RU" dirty="0" err="1"/>
              <a:t>әсер</a:t>
            </a:r>
            <a:r>
              <a:rPr lang="ru-RU" dirty="0"/>
              <a:t> </a:t>
            </a:r>
            <a:r>
              <a:rPr lang="ru-RU" dirty="0" err="1"/>
              <a:t>етіп</a:t>
            </a:r>
            <a:r>
              <a:rPr lang="ru-RU" dirty="0"/>
              <a:t>, </a:t>
            </a:r>
            <a:r>
              <a:rPr lang="ru-RU" dirty="0" err="1"/>
              <a:t>олардың</a:t>
            </a:r>
            <a:r>
              <a:rPr lang="ru-RU" dirty="0"/>
              <a:t> </a:t>
            </a:r>
            <a:r>
              <a:rPr lang="ru-RU" dirty="0" err="1"/>
              <a:t>қызметін</a:t>
            </a:r>
            <a:r>
              <a:rPr lang="ru-RU" dirty="0"/>
              <a:t> </a:t>
            </a:r>
            <a:r>
              <a:rPr lang="ru-RU" dirty="0" err="1"/>
              <a:t>күшейтеді</a:t>
            </a:r>
            <a:r>
              <a:rPr lang="ru-RU" dirty="0"/>
              <a:t> </a:t>
            </a:r>
            <a:r>
              <a:rPr lang="ru-RU" dirty="0" err="1"/>
              <a:t>немесе</a:t>
            </a:r>
            <a:r>
              <a:rPr lang="ru-RU" dirty="0"/>
              <a:t> </a:t>
            </a:r>
            <a:r>
              <a:rPr lang="ru-RU" dirty="0" err="1"/>
              <a:t>тежейді</a:t>
            </a:r>
            <a:r>
              <a:rPr lang="ru-RU" dirty="0"/>
              <a:t>, я </a:t>
            </a:r>
            <a:r>
              <a:rPr lang="ru-RU" dirty="0" err="1"/>
              <a:t>болмаса</a:t>
            </a:r>
            <a:r>
              <a:rPr lang="ru-RU" dirty="0"/>
              <a:t> </a:t>
            </a:r>
            <a:r>
              <a:rPr lang="ru-RU" dirty="0" err="1"/>
              <a:t>жүйке</a:t>
            </a:r>
            <a:r>
              <a:rPr lang="ru-RU" dirty="0"/>
              <a:t> </a:t>
            </a:r>
            <a:r>
              <a:rPr lang="ru-RU" dirty="0" err="1"/>
              <a:t>жүйесі</a:t>
            </a:r>
            <a:r>
              <a:rPr lang="ru-RU" dirty="0"/>
              <a:t> </a:t>
            </a:r>
            <a:r>
              <a:rPr lang="ru-RU" dirty="0" err="1"/>
              <a:t>арқылы</a:t>
            </a:r>
            <a:r>
              <a:rPr lang="ru-RU" dirty="0"/>
              <a:t> </a:t>
            </a:r>
            <a:r>
              <a:rPr lang="ru-RU" dirty="0" err="1"/>
              <a:t>жанама</a:t>
            </a:r>
            <a:r>
              <a:rPr lang="ru-RU" dirty="0"/>
              <a:t> </a:t>
            </a:r>
            <a:r>
              <a:rPr lang="ru-RU" dirty="0" err="1"/>
              <a:t>әсер</a:t>
            </a:r>
            <a:r>
              <a:rPr lang="ru-RU" dirty="0"/>
              <a:t> </a:t>
            </a:r>
            <a:r>
              <a:rPr lang="ru-RU" dirty="0" err="1"/>
              <a:t>етеді</a:t>
            </a:r>
            <a:r>
              <a:rPr lang="ru-RU" dirty="0"/>
              <a:t>.</a:t>
            </a:r>
          </a:p>
        </p:txBody>
      </p:sp>
    </p:spTree>
    <p:extLst>
      <p:ext uri="{BB962C8B-B14F-4D97-AF65-F5344CB8AC3E}">
        <p14:creationId xmlns:p14="http://schemas.microsoft.com/office/powerpoint/2010/main" val="260867486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13" y="260350"/>
            <a:ext cx="8229600" cy="1143000"/>
          </a:xfrm>
        </p:spPr>
        <p:txBody>
          <a:bodyPr>
            <a:normAutofit/>
          </a:bodyPr>
          <a:lstStyle/>
          <a:p>
            <a:pPr algn="ctr" eaLnBrk="1" hangingPunct="1"/>
            <a:r>
              <a:rPr lang="kk-KZ" b="1" i="1" smtClean="0">
                <a:solidFill>
                  <a:srgbClr val="002060"/>
                </a:solidFill>
                <a:effectLst>
                  <a:outerShdw blurRad="38100" dist="38100" dir="2700000" algn="tl">
                    <a:srgbClr val="000000"/>
                  </a:outerShdw>
                </a:effectLst>
              </a:rPr>
              <a:t>Қорытынды</a:t>
            </a:r>
            <a:endParaRPr lang="ru-RU" b="1" i="1" smtClean="0">
              <a:solidFill>
                <a:srgbClr val="002060"/>
              </a:solidFill>
              <a:effectLst>
                <a:outerShdw blurRad="38100" dist="38100" dir="2700000" algn="tl">
                  <a:srgbClr val="000000"/>
                </a:outerShdw>
              </a:effectLst>
            </a:endParaRPr>
          </a:p>
        </p:txBody>
      </p:sp>
      <p:sp>
        <p:nvSpPr>
          <p:cNvPr id="3" name="Содержимое 2"/>
          <p:cNvSpPr>
            <a:spLocks noGrp="1"/>
          </p:cNvSpPr>
          <p:nvPr>
            <p:ph sz="quarter" idx="1"/>
          </p:nvPr>
        </p:nvSpPr>
        <p:spPr>
          <a:xfrm>
            <a:off x="684213" y="1628775"/>
            <a:ext cx="7772400" cy="4572000"/>
          </a:xfrm>
        </p:spPr>
        <p:txBody>
          <a:bodyPr>
            <a:normAutofit fontScale="92500" lnSpcReduction="10000"/>
          </a:bodyPr>
          <a:lstStyle/>
          <a:p>
            <a:pPr algn="just" eaLnBrk="1" hangingPunct="1">
              <a:lnSpc>
                <a:spcPct val="80000"/>
              </a:lnSpc>
            </a:pPr>
            <a:r>
              <a:rPr lang="ru-RU" b="1" i="1" smtClean="0">
                <a:solidFill>
                  <a:srgbClr val="002060"/>
                </a:solidFill>
                <a:effectLst>
                  <a:outerShdw blurRad="38100" dist="38100" dir="2700000" algn="tl">
                    <a:srgbClr val="000000"/>
                  </a:outerShdw>
                </a:effectLst>
                <a:latin typeface="Times New Roman" pitchFamily="18" charset="0"/>
                <a:cs typeface="Times New Roman" pitchFamily="18" charset="0"/>
              </a:rPr>
              <a:t>Диффузды эндокринді жүйе </a:t>
            </a:r>
            <a:r>
              <a:rPr lang="ru-RU" smtClean="0">
                <a:latin typeface="Times New Roman" pitchFamily="18" charset="0"/>
                <a:cs typeface="Times New Roman" pitchFamily="18" charset="0"/>
              </a:rPr>
              <a:t>– жекеленген немесе ұсақ топтармен әр түрлі мүшелерде орналасқан эндокринді клеткалардың, яғни эндокриноциттердің жиынтығы. Бұл эндокриноциттер құрылымдық ұқсастығы бар нейромедиаторлар мен гормондар болып табылатын пептидтер мен биоаминдерді бөліп отырады. </a:t>
            </a:r>
          </a:p>
          <a:p>
            <a:pPr algn="just" eaLnBrk="1" hangingPunct="1">
              <a:lnSpc>
                <a:spcPct val="80000"/>
              </a:lnSpc>
            </a:pPr>
            <a:r>
              <a:rPr lang="ru-RU" smtClean="0">
                <a:latin typeface="Times New Roman" pitchFamily="18" charset="0"/>
                <a:cs typeface="Times New Roman" pitchFamily="18" charset="0"/>
              </a:rPr>
              <a:t>Диффузды эндокринді жүйе организмдегі бүкіл жүйенің құрылымдар мен функцияларды басқарушы нейрогенді және эндокринді механизмдердің аралық звеносы деуге де болады.</a:t>
            </a:r>
            <a:r>
              <a:rPr lang="ru-RU" sz="2200" smtClean="0"/>
              <a:t/>
            </a:r>
            <a:br>
              <a:rPr lang="ru-RU" sz="2200" smtClean="0"/>
            </a:br>
            <a:r>
              <a:rPr lang="ru-RU" sz="2200" smtClean="0"/>
              <a:t>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9672" y="274638"/>
            <a:ext cx="7067128" cy="706090"/>
          </a:xfrm>
        </p:spPr>
        <p:txBody>
          <a:bodyPr>
            <a:normAutofit fontScale="90000"/>
          </a:bodyPr>
          <a:lstStyle/>
          <a:p>
            <a:r>
              <a:rPr lang="kk-KZ" altLang="ru-RU" dirty="0">
                <a:effectLst>
                  <a:outerShdw blurRad="38100" dist="38100" dir="2700000" algn="tl">
                    <a:srgbClr val="000000">
                      <a:alpha val="43137"/>
                    </a:srgbClr>
                  </a:outerShdw>
                </a:effectLst>
                <a:latin typeface="Times New Roman" pitchFamily="18" charset="0"/>
                <a:cs typeface="Times New Roman" pitchFamily="18" charset="0"/>
              </a:rPr>
              <a:t>Қолданылған әдебиеттер:</a:t>
            </a:r>
            <a:endParaRPr lang="ru-RU" dirty="0">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1619672" y="1268760"/>
            <a:ext cx="7067128" cy="4857403"/>
          </a:xfrm>
        </p:spPr>
        <p:txBody>
          <a:bodyPr>
            <a:normAutofit fontScale="85000" lnSpcReduction="10000"/>
          </a:bodyPr>
          <a:lstStyle/>
          <a:p>
            <a:pPr>
              <a:buFont typeface="Wingdings" pitchFamily="2" charset="2"/>
              <a:buChar char="ü"/>
            </a:pPr>
            <a:r>
              <a:rPr lang="kk-KZ" altLang="ru-RU" dirty="0" smtClean="0">
                <a:latin typeface="Times New Roman" pitchFamily="18" charset="0"/>
                <a:cs typeface="Times New Roman" pitchFamily="18" charset="0"/>
              </a:rPr>
              <a:t>«Физиология человека» В.М.Покровского</a:t>
            </a:r>
            <a:r>
              <a:rPr lang="kk-KZ" altLang="ru-RU" dirty="0">
                <a:latin typeface="Times New Roman" pitchFamily="18" charset="0"/>
                <a:cs typeface="Times New Roman" pitchFamily="18" charset="0"/>
              </a:rPr>
              <a:t>. </a:t>
            </a:r>
            <a:r>
              <a:rPr lang="kk-KZ" altLang="ru-RU" dirty="0" smtClean="0">
                <a:latin typeface="Times New Roman" pitchFamily="18" charset="0"/>
                <a:cs typeface="Times New Roman" pitchFamily="18" charset="0"/>
              </a:rPr>
              <a:t>Г.Ф.Коротько.</a:t>
            </a:r>
          </a:p>
          <a:p>
            <a:pPr>
              <a:buFont typeface="Wingdings" pitchFamily="2" charset="2"/>
              <a:buChar char="ü"/>
            </a:pPr>
            <a:r>
              <a:rPr lang="kk-KZ" altLang="ru-RU" dirty="0" smtClean="0">
                <a:latin typeface="Times New Roman" pitchFamily="18" charset="0"/>
                <a:cs typeface="Times New Roman" pitchFamily="18" charset="0"/>
              </a:rPr>
              <a:t>«Гистология. Эмбриология. Цитология» </a:t>
            </a:r>
            <a:r>
              <a:rPr lang="kk-KZ" altLang="ru-RU" dirty="0">
                <a:latin typeface="Times New Roman" pitchFamily="18" charset="0"/>
                <a:cs typeface="Times New Roman" pitchFamily="18" charset="0"/>
              </a:rPr>
              <a:t>Ю.И.Афанасьева. Н.А.Юриной.</a:t>
            </a:r>
          </a:p>
          <a:p>
            <a:pPr>
              <a:buFont typeface="Wingdings" pitchFamily="2" charset="2"/>
              <a:buChar char="ü"/>
            </a:pPr>
            <a:r>
              <a:rPr lang="kk-KZ" altLang="ru-RU" dirty="0" smtClean="0">
                <a:latin typeface="Times New Roman" pitchFamily="18" charset="0"/>
                <a:cs typeface="Times New Roman" pitchFamily="18" charset="0"/>
              </a:rPr>
              <a:t>«Эндокриндік жүйесі» модулі Р.С. Досмағамбетова</a:t>
            </a:r>
          </a:p>
          <a:p>
            <a:pPr>
              <a:buFont typeface="Wingdings" pitchFamily="2" charset="2"/>
              <a:buChar char="ü"/>
            </a:pPr>
            <a:r>
              <a:rPr lang="en-US" altLang="ru-RU" dirty="0">
                <a:latin typeface="Times New Roman" pitchFamily="18" charset="0"/>
                <a:cs typeface="Times New Roman" pitchFamily="18" charset="0"/>
                <a:hlinkClick r:id="rId2"/>
              </a:rPr>
              <a:t>http://</a:t>
            </a:r>
            <a:r>
              <a:rPr lang="en-US" altLang="ru-RU" dirty="0" smtClean="0">
                <a:latin typeface="Times New Roman" pitchFamily="18" charset="0"/>
                <a:cs typeface="Times New Roman" pitchFamily="18" charset="0"/>
                <a:hlinkClick r:id="rId2"/>
              </a:rPr>
              <a:t>stud24.ru/medicine/jendokrindk-zhjen-patofiziologiyasy/481231-1835622-page1.html</a:t>
            </a:r>
            <a:endParaRPr lang="kk-KZ" altLang="ru-RU" dirty="0" smtClean="0">
              <a:latin typeface="Times New Roman" pitchFamily="18" charset="0"/>
              <a:cs typeface="Times New Roman" pitchFamily="18" charset="0"/>
            </a:endParaRPr>
          </a:p>
          <a:p>
            <a:pPr>
              <a:buFont typeface="Wingdings" pitchFamily="2" charset="2"/>
              <a:buChar char="ü"/>
            </a:pPr>
            <a:r>
              <a:rPr lang="en-US" altLang="ru-RU" dirty="0">
                <a:latin typeface="Times New Roman" pitchFamily="18" charset="0"/>
                <a:cs typeface="Times New Roman" pitchFamily="18" charset="0"/>
                <a:hlinkClick r:id="rId3"/>
              </a:rPr>
              <a:t>http://www.myshared.ru/slide/935629</a:t>
            </a:r>
            <a:r>
              <a:rPr lang="en-US" altLang="ru-RU" dirty="0" smtClean="0">
                <a:latin typeface="Times New Roman" pitchFamily="18" charset="0"/>
                <a:cs typeface="Times New Roman" pitchFamily="18" charset="0"/>
                <a:hlinkClick r:id="rId3"/>
              </a:rPr>
              <a:t>/</a:t>
            </a:r>
            <a:endParaRPr lang="kk-KZ" altLang="ru-RU" dirty="0" smtClean="0">
              <a:latin typeface="Times New Roman" pitchFamily="18" charset="0"/>
              <a:cs typeface="Times New Roman" pitchFamily="18" charset="0"/>
            </a:endParaRPr>
          </a:p>
          <a:p>
            <a:pPr>
              <a:buFont typeface="Wingdings" pitchFamily="2" charset="2"/>
              <a:buChar char="ü"/>
            </a:pPr>
            <a:r>
              <a:rPr lang="en-US" dirty="0"/>
              <a:t> </a:t>
            </a:r>
            <a:r>
              <a:rPr lang="en-US" dirty="0">
                <a:hlinkClick r:id="rId4"/>
              </a:rPr>
              <a:t>www.it-med.ru</a:t>
            </a:r>
            <a:r>
              <a:rPr lang="en-US" dirty="0"/>
              <a:t> </a:t>
            </a:r>
            <a:endParaRPr lang="kk-KZ" dirty="0" smtClean="0"/>
          </a:p>
          <a:p>
            <a:pPr>
              <a:buFont typeface="Wingdings" pitchFamily="2" charset="2"/>
              <a:buChar char="ü"/>
            </a:pPr>
            <a:r>
              <a:rPr lang="en-US" altLang="ru-RU" dirty="0">
                <a:latin typeface="Times New Roman" pitchFamily="18" charset="0"/>
                <a:cs typeface="Times New Roman" pitchFamily="18" charset="0"/>
              </a:rPr>
              <a:t>http://refdb.ru/look/2510512-p5.html</a:t>
            </a:r>
            <a:endParaRPr lang="kk-KZ" altLang="ru-RU" dirty="0" smtClean="0">
              <a:latin typeface="Times New Roman" pitchFamily="18" charset="0"/>
              <a:cs typeface="Times New Roman" pitchFamily="18" charset="0"/>
            </a:endParaRPr>
          </a:p>
          <a:p>
            <a:pPr>
              <a:buFont typeface="Wingdings" pitchFamily="2" charset="2"/>
              <a:buChar char="ü"/>
            </a:pPr>
            <a:endParaRPr lang="kk-KZ" altLang="ru-RU"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408347647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700808"/>
            <a:ext cx="8229600" cy="936104"/>
          </a:xfrm>
          <a:extLst/>
        </p:spPr>
        <p:txBody>
          <a:bodyPr>
            <a:normAutofit fontScale="90000"/>
          </a:bodyPr>
          <a:lstStyle/>
          <a:p>
            <a:pPr algn="ctr" eaLnBrk="1" fontAlgn="auto" hangingPunct="1">
              <a:spcAft>
                <a:spcPts val="0"/>
              </a:spcAft>
              <a:defRPr/>
            </a:pPr>
            <a:r>
              <a:rPr lang="kk-KZ" sz="5400" b="1" i="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Пайдаланылған әдебиеттер:</a:t>
            </a:r>
            <a:r>
              <a:rPr lang="ru-R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r>
            <a:br>
              <a:rPr lang="ru-R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endParaRPr lang="ru-RU" b="1" i="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1507" name="Содержимое 2"/>
          <p:cNvSpPr>
            <a:spLocks noGrp="1"/>
          </p:cNvSpPr>
          <p:nvPr>
            <p:ph sz="quarter" idx="1"/>
          </p:nvPr>
        </p:nvSpPr>
        <p:spPr>
          <a:xfrm>
            <a:off x="611188" y="2205038"/>
            <a:ext cx="7772400" cy="4311650"/>
          </a:xfrm>
        </p:spPr>
        <p:txBody>
          <a:bodyPr/>
          <a:lstStyle/>
          <a:p>
            <a:pPr eaLnBrk="1" hangingPunct="1"/>
            <a:r>
              <a:rPr lang="kk-KZ" altLang="ru-RU" sz="2800" smtClean="0">
                <a:latin typeface="Times New Roman" pitchFamily="18" charset="0"/>
                <a:cs typeface="Times New Roman" pitchFamily="18" charset="0"/>
              </a:rPr>
              <a:t>Цитология, эмбриология және гистология. Ж.О.Аяпова. Алматы, “Кітап” баспасы, </a:t>
            </a:r>
            <a:r>
              <a:rPr lang="ru-RU" altLang="ru-RU" sz="2800" smtClean="0">
                <a:latin typeface="Times New Roman" pitchFamily="18" charset="0"/>
                <a:cs typeface="Times New Roman" pitchFamily="18" charset="0"/>
              </a:rPr>
              <a:t>2007 жыл</a:t>
            </a:r>
            <a:r>
              <a:rPr lang="kk-KZ" altLang="ru-RU" sz="2800" smtClean="0">
                <a:latin typeface="Times New Roman" pitchFamily="18" charset="0"/>
                <a:cs typeface="Times New Roman" pitchFamily="18" charset="0"/>
              </a:rPr>
              <a:t>;</a:t>
            </a:r>
          </a:p>
          <a:p>
            <a:pPr eaLnBrk="1" hangingPunct="1"/>
            <a:r>
              <a:rPr lang="kk-KZ" altLang="ru-RU" sz="2800" smtClean="0">
                <a:latin typeface="Times New Roman" pitchFamily="18" charset="0"/>
                <a:cs typeface="Times New Roman" pitchFamily="18" charset="0"/>
              </a:rPr>
              <a:t>Гистология. Афанасьев Ю.И., Юрина Н.А. Москва,1989 жыл;</a:t>
            </a:r>
          </a:p>
          <a:p>
            <a:pPr eaLnBrk="1" hangingPunct="1"/>
            <a:r>
              <a:rPr lang="kk-KZ" altLang="ru-RU" sz="2800" smtClean="0">
                <a:latin typeface="Times New Roman" pitchFamily="18" charset="0"/>
                <a:cs typeface="Times New Roman" pitchFamily="18" charset="0"/>
              </a:rPr>
              <a:t>Гистология. Данилов И.А. Москва, </a:t>
            </a:r>
            <a:r>
              <a:rPr lang="ru-RU" altLang="ru-RU" sz="2800" smtClean="0">
                <a:latin typeface="Times New Roman" pitchFamily="18" charset="0"/>
                <a:cs typeface="Times New Roman" pitchFamily="18" charset="0"/>
              </a:rPr>
              <a:t>2003 жыл;</a:t>
            </a:r>
            <a:endParaRPr lang="kk-KZ" altLang="ru-RU" sz="2800" smtClean="0">
              <a:latin typeface="Times New Roman" pitchFamily="18" charset="0"/>
              <a:cs typeface="Times New Roman" pitchFamily="18" charset="0"/>
            </a:endParaRPr>
          </a:p>
          <a:p>
            <a:pPr eaLnBrk="1" hangingPunct="1"/>
            <a:r>
              <a:rPr lang="kk-KZ" altLang="ru-RU" sz="2800" smtClean="0">
                <a:latin typeface="Times New Roman" pitchFamily="18" charset="0"/>
                <a:cs typeface="Times New Roman" pitchFamily="18" charset="0"/>
              </a:rPr>
              <a:t>Интернет сайттары: </a:t>
            </a:r>
            <a:r>
              <a:rPr lang="en-US" altLang="ru-RU" sz="2800" smtClean="0">
                <a:latin typeface="Times New Roman" pitchFamily="18" charset="0"/>
                <a:cs typeface="Times New Roman" pitchFamily="18" charset="0"/>
                <a:hlinkClick r:id="rId2"/>
              </a:rPr>
              <a:t>www.wikipedia.ru</a:t>
            </a:r>
            <a:r>
              <a:rPr lang="en-US" altLang="ru-RU" sz="2800" smtClean="0">
                <a:latin typeface="Times New Roman" pitchFamily="18" charset="0"/>
                <a:cs typeface="Times New Roman" pitchFamily="18" charset="0"/>
              </a:rPr>
              <a:t>; </a:t>
            </a:r>
            <a:r>
              <a:rPr lang="en-US" altLang="ru-RU" sz="2800" smtClean="0">
                <a:latin typeface="Times New Roman" pitchFamily="18" charset="0"/>
                <a:cs typeface="Times New Roman" pitchFamily="18" charset="0"/>
                <a:hlinkClick r:id="rId3"/>
              </a:rPr>
              <a:t>www.meduniver.com</a:t>
            </a:r>
            <a:r>
              <a:rPr lang="en-US" altLang="ru-RU" sz="2800" smtClean="0">
                <a:latin typeface="Times New Roman" pitchFamily="18" charset="0"/>
                <a:cs typeface="Times New Roman" pitchFamily="18" charset="0"/>
              </a:rPr>
              <a:t>; </a:t>
            </a:r>
            <a:r>
              <a:rPr lang="en-US" altLang="ru-RU" sz="2800" smtClean="0">
                <a:latin typeface="Times New Roman" pitchFamily="18" charset="0"/>
                <a:cs typeface="Times New Roman" pitchFamily="18" charset="0"/>
                <a:hlinkClick r:id="rId4"/>
              </a:rPr>
              <a:t>www.morphology.dp.ua</a:t>
            </a:r>
            <a:r>
              <a:rPr lang="en-US" altLang="ru-RU" sz="2800" smtClean="0">
                <a:latin typeface="Times New Roman" pitchFamily="18" charset="0"/>
                <a:cs typeface="Times New Roman" pitchFamily="18" charset="0"/>
              </a:rPr>
              <a:t>; </a:t>
            </a:r>
            <a:endParaRPr lang="ru-RU" altLang="ru-RU" sz="280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95" y="23843"/>
            <a:ext cx="915054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1857356" y="1714488"/>
            <a:ext cx="5929354" cy="1107996"/>
          </a:xfrm>
          <a:prstGeom prst="rect">
            <a:avLst/>
          </a:prstGeom>
        </p:spPr>
        <p:txBody>
          <a:bodyPr wrap="square">
            <a:spAutoFit/>
          </a:bodyPr>
          <a:lstStyle/>
          <a:p>
            <a:pPr algn="ctr"/>
            <a:r>
              <a:rPr lang="ru-RU" sz="6600" b="1" dirty="0" smtClean="0">
                <a:ln>
                  <a:solidFill>
                    <a:srgbClr val="0070C0"/>
                  </a:solidFill>
                </a:ln>
                <a:solidFill>
                  <a:srgbClr val="0070C0"/>
                </a:solidFill>
                <a:latin typeface="Times New Roman" pitchFamily="18" charset="0"/>
                <a:cs typeface="Times New Roman" pitchFamily="18" charset="0"/>
              </a:rPr>
              <a:t>« </a:t>
            </a:r>
            <a:r>
              <a:rPr lang="ru-RU" sz="6600" b="1" dirty="0" err="1" smtClean="0">
                <a:ln>
                  <a:solidFill>
                    <a:srgbClr val="0070C0"/>
                  </a:solidFill>
                </a:ln>
                <a:solidFill>
                  <a:srgbClr val="0070C0"/>
                </a:solidFill>
                <a:latin typeface="Times New Roman" pitchFamily="18" charset="0"/>
                <a:cs typeface="Times New Roman" pitchFamily="18" charset="0"/>
              </a:rPr>
              <a:t>Ойлан</a:t>
            </a:r>
            <a:r>
              <a:rPr lang="ru-RU" sz="6600" b="1" dirty="0" smtClean="0">
                <a:ln>
                  <a:solidFill>
                    <a:srgbClr val="0070C0"/>
                  </a:solidFill>
                </a:ln>
                <a:solidFill>
                  <a:srgbClr val="0070C0"/>
                </a:solidFill>
                <a:latin typeface="Times New Roman" pitchFamily="18" charset="0"/>
                <a:cs typeface="Times New Roman" pitchFamily="18" charset="0"/>
              </a:rPr>
              <a:t>, тап»</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2"/>
          <p:cNvSpPr>
            <a:spLocks noGrp="1"/>
          </p:cNvSpPr>
          <p:nvPr>
            <p:ph type="title"/>
          </p:nvPr>
        </p:nvSpPr>
        <p:spPr>
          <a:xfrm>
            <a:off x="457200" y="0"/>
            <a:ext cx="8229600" cy="1143000"/>
          </a:xfrm>
        </p:spPr>
        <p:txBody>
          <a:bodyPr/>
          <a:lstStyle/>
          <a:p>
            <a:endParaRPr lang="ru-RU"/>
          </a:p>
        </p:txBody>
      </p:sp>
      <p:graphicFrame>
        <p:nvGraphicFramePr>
          <p:cNvPr id="5" name="Содержимое 7"/>
          <p:cNvGraphicFramePr>
            <a:graphicFrameLocks noGrp="1"/>
          </p:cNvGraphicFramePr>
          <p:nvPr>
            <p:ph idx="1"/>
          </p:nvPr>
        </p:nvGraphicFramePr>
        <p:xfrm>
          <a:off x="0" y="0"/>
          <a:ext cx="9144000" cy="7772400"/>
        </p:xfrm>
        <a:graphic>
          <a:graphicData uri="http://schemas.openxmlformats.org/drawingml/2006/table">
            <a:tbl>
              <a:tblPr firstRow="1" bandRow="1">
                <a:tableStyleId>{5C22544A-7EE6-4342-B048-85BDC9FD1C3A}</a:tableStyleId>
              </a:tblPr>
              <a:tblGrid>
                <a:gridCol w="9144000"/>
              </a:tblGrid>
              <a:tr h="61636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kk-KZ" b="0"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kk-KZ" b="0"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kk-KZ" b="0"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dirty="0" smtClean="0">
                          <a:solidFill>
                            <a:schemeClr val="tx1"/>
                          </a:solidFill>
                          <a:latin typeface="Times New Roman" pitchFamily="18" charset="0"/>
                          <a:cs typeface="Times New Roman" pitchFamily="18" charset="0"/>
                        </a:rPr>
                        <a:t>А. Егер ересек адам гипофиз өсу гормонын                                       </a:t>
                      </a:r>
                      <a:r>
                        <a:rPr lang="kk-KZ" b="1" dirty="0" smtClean="0">
                          <a:solidFill>
                            <a:schemeClr val="tx1"/>
                          </a:solidFill>
                          <a:latin typeface="Times New Roman" pitchFamily="18" charset="0"/>
                          <a:cs typeface="Times New Roman" pitchFamily="18" charset="0"/>
                        </a:rPr>
                        <a:t>Кретинизм</a:t>
                      </a:r>
                      <a:endParaRPr lang="ru-RU" b="1"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dirty="0" smtClean="0">
                          <a:solidFill>
                            <a:schemeClr val="tx1"/>
                          </a:solidFill>
                          <a:latin typeface="Times New Roman" pitchFamily="18" charset="0"/>
                          <a:cs typeface="Times New Roman" pitchFamily="18" charset="0"/>
                        </a:rPr>
                        <a:t>көптеп бөлсе, олар </a:t>
                      </a:r>
                      <a:r>
                        <a:rPr lang="en-US" b="0" dirty="0" smtClean="0">
                          <a:solidFill>
                            <a:schemeClr val="tx1"/>
                          </a:solidFill>
                          <a:latin typeface="Times New Roman" pitchFamily="18" charset="0"/>
                          <a:cs typeface="Times New Roman" pitchFamily="18" charset="0"/>
                        </a:rPr>
                        <a:t>___________</a:t>
                      </a:r>
                      <a:r>
                        <a:rPr lang="kk-KZ" b="0" dirty="0" smtClean="0">
                          <a:solidFill>
                            <a:schemeClr val="tx1"/>
                          </a:solidFill>
                          <a:latin typeface="Times New Roman" pitchFamily="18" charset="0"/>
                          <a:cs typeface="Times New Roman" pitchFamily="18" charset="0"/>
                        </a:rPr>
                        <a:t> деп аталатын </a:t>
                      </a:r>
                    </a:p>
                    <a:p>
                      <a:pPr marL="0" marR="0" indent="0" algn="l" defTabSz="914400" rtl="0" eaLnBrk="1" fontAlgn="auto" latinLnBrk="0" hangingPunct="1">
                        <a:lnSpc>
                          <a:spcPct val="100000"/>
                        </a:lnSpc>
                        <a:spcBef>
                          <a:spcPts val="0"/>
                        </a:spcBef>
                        <a:spcAft>
                          <a:spcPts val="0"/>
                        </a:spcAft>
                        <a:buClrTx/>
                        <a:buSzTx/>
                        <a:buFontTx/>
                        <a:buNone/>
                        <a:tabLst/>
                        <a:defRPr/>
                      </a:pPr>
                      <a:r>
                        <a:rPr lang="kk-KZ" b="0" dirty="0" smtClean="0">
                          <a:solidFill>
                            <a:schemeClr val="tx1"/>
                          </a:solidFill>
                          <a:latin typeface="Times New Roman" pitchFamily="18" charset="0"/>
                          <a:cs typeface="Times New Roman" pitchFamily="18" charset="0"/>
                        </a:rPr>
                        <a:t>ауруға шалдығады.</a:t>
                      </a:r>
                    </a:p>
                    <a:p>
                      <a:pPr marL="0" marR="0" indent="0" algn="l" defTabSz="914400" rtl="0" eaLnBrk="1" fontAlgn="auto" latinLnBrk="0" hangingPunct="1">
                        <a:lnSpc>
                          <a:spcPct val="100000"/>
                        </a:lnSpc>
                        <a:spcBef>
                          <a:spcPts val="0"/>
                        </a:spcBef>
                        <a:spcAft>
                          <a:spcPts val="0"/>
                        </a:spcAft>
                        <a:buClrTx/>
                        <a:buSzTx/>
                        <a:buFontTx/>
                        <a:buNone/>
                        <a:tabLst/>
                        <a:defRPr/>
                      </a:pPr>
                      <a:endParaRPr lang="kk-KZ" b="0"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dirty="0" smtClean="0">
                          <a:solidFill>
                            <a:schemeClr val="tx1"/>
                          </a:solidFill>
                          <a:latin typeface="Times New Roman" pitchFamily="18" charset="0"/>
                          <a:cs typeface="Times New Roman" pitchFamily="18" charset="0"/>
                        </a:rPr>
                        <a:t>Ә. Гипофиздің</a:t>
                      </a:r>
                      <a:r>
                        <a:rPr lang="kk-KZ" b="0" baseline="0" dirty="0" smtClean="0">
                          <a:solidFill>
                            <a:schemeClr val="tx1"/>
                          </a:solidFill>
                          <a:latin typeface="Times New Roman" pitchFamily="18" charset="0"/>
                          <a:cs typeface="Times New Roman" pitchFamily="18" charset="0"/>
                        </a:rPr>
                        <a:t> ортаңғы бөлігі                                                              </a:t>
                      </a:r>
                      <a:r>
                        <a:rPr lang="kk-KZ" dirty="0" smtClean="0">
                          <a:solidFill>
                            <a:schemeClr val="tx1"/>
                          </a:solidFill>
                          <a:latin typeface="Times New Roman" pitchFamily="18" charset="0"/>
                          <a:cs typeface="Times New Roman" pitchFamily="18" charset="0"/>
                        </a:rPr>
                        <a:t>Вазопрессин,</a:t>
                      </a:r>
                      <a:r>
                        <a:rPr lang="kk-KZ" baseline="0" dirty="0" smtClean="0">
                          <a:solidFill>
                            <a:schemeClr val="tx1"/>
                          </a:solidFill>
                          <a:latin typeface="Times New Roman" pitchFamily="18" charset="0"/>
                          <a:cs typeface="Times New Roman" pitchFamily="18" charset="0"/>
                        </a:rPr>
                        <a:t> </a:t>
                      </a:r>
                      <a:r>
                        <a:rPr lang="kk-KZ" dirty="0" smtClean="0">
                          <a:solidFill>
                            <a:schemeClr val="tx1"/>
                          </a:solidFill>
                          <a:latin typeface="Times New Roman" pitchFamily="18" charset="0"/>
                          <a:cs typeface="Times New Roman" pitchFamily="18" charset="0"/>
                        </a:rPr>
                        <a:t>окситоцин</a:t>
                      </a:r>
                      <a:endParaRPr lang="ru-RU"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solidFill>
                            <a:schemeClr val="tx1"/>
                          </a:solidFill>
                          <a:latin typeface="Times New Roman" pitchFamily="18" charset="0"/>
                          <a:cs typeface="Times New Roman" pitchFamily="18" charset="0"/>
                        </a:rPr>
                        <a:t>________________</a:t>
                      </a:r>
                      <a:r>
                        <a:rPr lang="kk-KZ" b="0" baseline="0" dirty="0" smtClean="0">
                          <a:solidFill>
                            <a:schemeClr val="tx1"/>
                          </a:solidFill>
                          <a:latin typeface="Times New Roman" pitchFamily="18" charset="0"/>
                          <a:cs typeface="Times New Roman" pitchFamily="18" charset="0"/>
                        </a:rPr>
                        <a:t> гормонын бөледі.</a:t>
                      </a:r>
                    </a:p>
                    <a:p>
                      <a:pPr marL="0" marR="0" indent="0" algn="l" defTabSz="914400" rtl="0" eaLnBrk="1" fontAlgn="auto" latinLnBrk="0" hangingPunct="1">
                        <a:lnSpc>
                          <a:spcPct val="100000"/>
                        </a:lnSpc>
                        <a:spcBef>
                          <a:spcPts val="0"/>
                        </a:spcBef>
                        <a:spcAft>
                          <a:spcPts val="0"/>
                        </a:spcAft>
                        <a:buClrTx/>
                        <a:buSzTx/>
                        <a:buFontTx/>
                        <a:buNone/>
                        <a:tabLst/>
                        <a:defRPr/>
                      </a:pPr>
                      <a:endParaRPr lang="ru-RU" b="0"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dirty="0" smtClean="0">
                          <a:solidFill>
                            <a:schemeClr val="tx1"/>
                          </a:solidFill>
                          <a:latin typeface="Times New Roman" pitchFamily="18" charset="0"/>
                          <a:cs typeface="Times New Roman" pitchFamily="18" charset="0"/>
                        </a:rPr>
                        <a:t>Б. Егер адамның бала кезінде</a:t>
                      </a:r>
                      <a:r>
                        <a:rPr lang="kk-KZ" b="0" baseline="0" dirty="0" smtClean="0">
                          <a:solidFill>
                            <a:schemeClr val="tx1"/>
                          </a:solidFill>
                          <a:latin typeface="Times New Roman" pitchFamily="18" charset="0"/>
                          <a:cs typeface="Times New Roman" pitchFamily="18" charset="0"/>
                        </a:rPr>
                        <a:t> қалқанша                                             </a:t>
                      </a:r>
                      <a:r>
                        <a:rPr lang="kk-KZ" dirty="0" smtClean="0">
                          <a:solidFill>
                            <a:schemeClr val="tx1"/>
                          </a:solidFill>
                          <a:latin typeface="Times New Roman" pitchFamily="18" charset="0"/>
                          <a:cs typeface="Times New Roman" pitchFamily="18" charset="0"/>
                        </a:rPr>
                        <a:t>Акромегеалия</a:t>
                      </a:r>
                      <a:endParaRPr lang="ru-RU"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smtClean="0">
                          <a:solidFill>
                            <a:schemeClr val="tx1"/>
                          </a:solidFill>
                          <a:latin typeface="Times New Roman" pitchFamily="18" charset="0"/>
                          <a:cs typeface="Times New Roman" pitchFamily="18" charset="0"/>
                        </a:rPr>
                        <a:t>безінің қызметі нашар болса, онда оның </a:t>
                      </a: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smtClean="0">
                          <a:solidFill>
                            <a:schemeClr val="tx1"/>
                          </a:solidFill>
                          <a:latin typeface="Times New Roman" pitchFamily="18" charset="0"/>
                          <a:cs typeface="Times New Roman" pitchFamily="18" charset="0"/>
                        </a:rPr>
                        <a:t>бойы өспейді, денесі дұрыс қалыптаспайды,</a:t>
                      </a: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smtClean="0">
                          <a:solidFill>
                            <a:schemeClr val="tx1"/>
                          </a:solidFill>
                          <a:latin typeface="Times New Roman" pitchFamily="18" charset="0"/>
                          <a:cs typeface="Times New Roman" pitchFamily="18" charset="0"/>
                        </a:rPr>
                        <a:t> ақыл </a:t>
                      </a:r>
                      <a:r>
                        <a:rPr lang="en-US" b="0" baseline="0" dirty="0" smtClean="0">
                          <a:solidFill>
                            <a:schemeClr val="tx1"/>
                          </a:solidFill>
                          <a:latin typeface="Times New Roman" pitchFamily="18" charset="0"/>
                          <a:cs typeface="Times New Roman" pitchFamily="18" charset="0"/>
                        </a:rPr>
                        <a:t>–</a:t>
                      </a:r>
                      <a:r>
                        <a:rPr lang="kk-KZ" b="0" baseline="0" dirty="0" smtClean="0">
                          <a:solidFill>
                            <a:schemeClr val="tx1"/>
                          </a:solidFill>
                          <a:latin typeface="Times New Roman" pitchFamily="18" charset="0"/>
                          <a:cs typeface="Times New Roman" pitchFamily="18" charset="0"/>
                        </a:rPr>
                        <a:t> ойы дұрыс дамымайды. Мұндай </a:t>
                      </a: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smtClean="0">
                          <a:solidFill>
                            <a:schemeClr val="tx1"/>
                          </a:solidFill>
                          <a:latin typeface="Times New Roman" pitchFamily="18" charset="0"/>
                          <a:cs typeface="Times New Roman" pitchFamily="18" charset="0"/>
                        </a:rPr>
                        <a:t>кемістікті </a:t>
                      </a:r>
                      <a:r>
                        <a:rPr lang="en-US" b="0" baseline="0" dirty="0" smtClean="0">
                          <a:solidFill>
                            <a:schemeClr val="tx1"/>
                          </a:solidFill>
                          <a:latin typeface="Times New Roman" pitchFamily="18" charset="0"/>
                          <a:cs typeface="Times New Roman" pitchFamily="18" charset="0"/>
                        </a:rPr>
                        <a:t>______________</a:t>
                      </a:r>
                      <a:r>
                        <a:rPr lang="kk-KZ" b="0" baseline="0" dirty="0" smtClean="0">
                          <a:solidFill>
                            <a:schemeClr val="tx1"/>
                          </a:solidFill>
                          <a:latin typeface="Times New Roman" pitchFamily="18" charset="0"/>
                          <a:cs typeface="Times New Roman" pitchFamily="18" charset="0"/>
                        </a:rPr>
                        <a:t>  дейді.</a:t>
                      </a:r>
                    </a:p>
                    <a:p>
                      <a:pPr marL="0" marR="0" indent="0" algn="l" defTabSz="914400" rtl="0" eaLnBrk="1" fontAlgn="auto" latinLnBrk="0" hangingPunct="1">
                        <a:lnSpc>
                          <a:spcPct val="100000"/>
                        </a:lnSpc>
                        <a:spcBef>
                          <a:spcPts val="0"/>
                        </a:spcBef>
                        <a:spcAft>
                          <a:spcPts val="0"/>
                        </a:spcAft>
                        <a:buClrTx/>
                        <a:buSzTx/>
                        <a:buFontTx/>
                        <a:buNone/>
                        <a:tabLst/>
                        <a:defRPr/>
                      </a:pPr>
                      <a:endParaRPr lang="kk-KZ" b="0"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dirty="0" smtClean="0">
                          <a:solidFill>
                            <a:schemeClr val="tx1"/>
                          </a:solidFill>
                          <a:latin typeface="Times New Roman" pitchFamily="18" charset="0"/>
                          <a:cs typeface="Times New Roman" pitchFamily="18" charset="0"/>
                        </a:rPr>
                        <a:t>В. Гипофиздің артқы бөлігі                                                                  </a:t>
                      </a:r>
                      <a:r>
                        <a:rPr lang="kk-KZ" dirty="0" smtClean="0">
                          <a:solidFill>
                            <a:schemeClr val="tx1"/>
                          </a:solidFill>
                          <a:latin typeface="Times New Roman" pitchFamily="18" charset="0"/>
                          <a:cs typeface="Times New Roman" pitchFamily="18" charset="0"/>
                        </a:rPr>
                        <a:t>Меланин</a:t>
                      </a:r>
                      <a:endParaRPr lang="ru-RU"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chemeClr val="tx1"/>
                          </a:solidFill>
                          <a:latin typeface="Times New Roman" pitchFamily="18" charset="0"/>
                          <a:cs typeface="Times New Roman" pitchFamily="18" charset="0"/>
                        </a:rPr>
                        <a:t>_________________</a:t>
                      </a:r>
                      <a:r>
                        <a:rPr lang="kk-KZ" b="0" dirty="0" smtClean="0">
                          <a:solidFill>
                            <a:schemeClr val="tx1"/>
                          </a:solidFill>
                          <a:latin typeface="Times New Roman" pitchFamily="18" charset="0"/>
                          <a:cs typeface="Times New Roman" pitchFamily="18" charset="0"/>
                        </a:rPr>
                        <a:t> гормондарын бөледі.</a:t>
                      </a:r>
                    </a:p>
                    <a:p>
                      <a:endParaRPr lang="kk-KZ" b="0" dirty="0" smtClean="0">
                        <a:solidFill>
                          <a:schemeClr val="tx1"/>
                        </a:solidFill>
                        <a:latin typeface="Times New Roman" pitchFamily="18" charset="0"/>
                        <a:cs typeface="Times New Roman" pitchFamily="18" charset="0"/>
                      </a:endParaRPr>
                    </a:p>
                    <a:p>
                      <a:r>
                        <a:rPr lang="kk-KZ" b="0" dirty="0" smtClean="0">
                          <a:solidFill>
                            <a:schemeClr val="tx1"/>
                          </a:solidFill>
                          <a:latin typeface="Times New Roman" pitchFamily="18" charset="0"/>
                          <a:cs typeface="Times New Roman" pitchFamily="18" charset="0"/>
                        </a:rPr>
                        <a:t>Г. Ересек</a:t>
                      </a:r>
                      <a:r>
                        <a:rPr lang="kk-KZ" b="0" baseline="0" dirty="0" smtClean="0">
                          <a:solidFill>
                            <a:schemeClr val="tx1"/>
                          </a:solidFill>
                          <a:latin typeface="Times New Roman" pitchFamily="18" charset="0"/>
                          <a:cs typeface="Times New Roman" pitchFamily="18" charset="0"/>
                        </a:rPr>
                        <a:t> адамдарда қалқанша безінің  жұмысы                                   </a:t>
                      </a:r>
                      <a:r>
                        <a:rPr lang="kk-KZ" dirty="0" smtClean="0">
                          <a:solidFill>
                            <a:schemeClr val="tx1"/>
                          </a:solidFill>
                          <a:latin typeface="Times New Roman" pitchFamily="18" charset="0"/>
                          <a:cs typeface="Times New Roman" pitchFamily="18" charset="0"/>
                        </a:rPr>
                        <a:t>Бақшаң көз</a:t>
                      </a:r>
                      <a:endParaRPr lang="ru-RU"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smtClean="0">
                          <a:solidFill>
                            <a:schemeClr val="tx1"/>
                          </a:solidFill>
                          <a:latin typeface="Times New Roman" pitchFamily="18" charset="0"/>
                          <a:cs typeface="Times New Roman" pitchFamily="18" charset="0"/>
                        </a:rPr>
                        <a:t>жеткіліксіз болғанда, </a:t>
                      </a:r>
                      <a:r>
                        <a:rPr lang="en-US" b="0" baseline="0" dirty="0" smtClean="0">
                          <a:solidFill>
                            <a:schemeClr val="tx1"/>
                          </a:solidFill>
                          <a:latin typeface="Times New Roman" pitchFamily="18" charset="0"/>
                          <a:cs typeface="Times New Roman" pitchFamily="18" charset="0"/>
                        </a:rPr>
                        <a:t>_____________________</a:t>
                      </a:r>
                      <a:r>
                        <a:rPr lang="kk-KZ" b="0" baseline="0" dirty="0" smtClean="0">
                          <a:solidFill>
                            <a:schemeClr val="tx1"/>
                          </a:solidFill>
                          <a:latin typeface="Times New Roman" pitchFamily="18" charset="0"/>
                          <a:cs typeface="Times New Roman" pitchFamily="18" charset="0"/>
                        </a:rPr>
                        <a:t>                                </a:t>
                      </a:r>
                      <a:r>
                        <a:rPr lang="kk-KZ" dirty="0" smtClean="0">
                          <a:solidFill>
                            <a:schemeClr val="tx1"/>
                          </a:solidFill>
                          <a:latin typeface="Times New Roman" pitchFamily="18" charset="0"/>
                          <a:cs typeface="Times New Roman" pitchFamily="18" charset="0"/>
                        </a:rPr>
                        <a:t>(Безедов ауруы)</a:t>
                      </a:r>
                      <a:endParaRPr lang="kk-KZ" b="0" baseline="0"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smtClean="0">
                          <a:solidFill>
                            <a:schemeClr val="tx1"/>
                          </a:solidFill>
                          <a:latin typeface="Times New Roman" pitchFamily="18" charset="0"/>
                          <a:cs typeface="Times New Roman" pitchFamily="18" charset="0"/>
                        </a:rPr>
                        <a:t>ауруы пайда болады.</a:t>
                      </a:r>
                      <a:endParaRPr lang="ru-RU" b="0" dirty="0" smtClean="0">
                        <a:solidFill>
                          <a:schemeClr val="tx1"/>
                        </a:solidFill>
                        <a:latin typeface="Times New Roman" pitchFamily="18" charset="0"/>
                        <a:cs typeface="Times New Roman" pitchFamily="18" charset="0"/>
                      </a:endParaRPr>
                    </a:p>
                    <a:p>
                      <a:r>
                        <a:rPr lang="kk-KZ" b="0" dirty="0" smtClean="0">
                          <a:solidFill>
                            <a:schemeClr val="tx1"/>
                          </a:solidFill>
                          <a:latin typeface="Times New Roman" pitchFamily="18" charset="0"/>
                          <a:cs typeface="Times New Roman" pitchFamily="18" charset="0"/>
                        </a:rPr>
                        <a:t>Ғ. Қалқанша безінің қызметі мөлшерден</a:t>
                      </a:r>
                      <a:r>
                        <a:rPr lang="kk-KZ" b="0" baseline="0" dirty="0" smtClean="0">
                          <a:solidFill>
                            <a:schemeClr val="tx1"/>
                          </a:solidFill>
                          <a:latin typeface="Times New Roman" pitchFamily="18" charset="0"/>
                          <a:cs typeface="Times New Roman" pitchFamily="18" charset="0"/>
                        </a:rPr>
                        <a:t> жоғары                                 </a:t>
                      </a:r>
                      <a:r>
                        <a:rPr lang="kk-KZ" dirty="0" smtClean="0">
                          <a:solidFill>
                            <a:schemeClr val="tx1"/>
                          </a:solidFill>
                          <a:latin typeface="Times New Roman" pitchFamily="18" charset="0"/>
                          <a:cs typeface="Times New Roman" pitchFamily="18" charset="0"/>
                        </a:rPr>
                        <a:t>Микседема</a:t>
                      </a:r>
                      <a:endParaRPr lang="kk-KZ" b="0" baseline="0"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smtClean="0">
                          <a:solidFill>
                            <a:schemeClr val="tx1"/>
                          </a:solidFill>
                          <a:latin typeface="Times New Roman" pitchFamily="18" charset="0"/>
                          <a:cs typeface="Times New Roman" pitchFamily="18" charset="0"/>
                        </a:rPr>
                        <a:t>болса, </a:t>
                      </a:r>
                      <a:r>
                        <a:rPr lang="en-US" b="0" baseline="0" dirty="0" smtClean="0">
                          <a:solidFill>
                            <a:schemeClr val="tx1"/>
                          </a:solidFill>
                          <a:latin typeface="Times New Roman" pitchFamily="18" charset="0"/>
                          <a:cs typeface="Times New Roman" pitchFamily="18" charset="0"/>
                        </a:rPr>
                        <a:t>________________</a:t>
                      </a:r>
                      <a:r>
                        <a:rPr lang="kk-KZ" b="0" baseline="0" dirty="0" smtClean="0">
                          <a:solidFill>
                            <a:schemeClr val="tx1"/>
                          </a:solidFill>
                          <a:latin typeface="Times New Roman" pitchFamily="18" charset="0"/>
                          <a:cs typeface="Times New Roman" pitchFamily="18" charset="0"/>
                        </a:rPr>
                        <a:t>  ауруы пайда болады.                              (</a:t>
                      </a:r>
                      <a:r>
                        <a:rPr lang="kk-KZ" b="1" baseline="0" dirty="0" smtClean="0">
                          <a:solidFill>
                            <a:schemeClr val="tx1"/>
                          </a:solidFill>
                          <a:latin typeface="Times New Roman" pitchFamily="18" charset="0"/>
                          <a:cs typeface="Times New Roman" pitchFamily="18" charset="0"/>
                        </a:rPr>
                        <a:t>шырышты</a:t>
                      </a:r>
                      <a:r>
                        <a:rPr lang="kk-KZ" b="0" baseline="0" dirty="0" smtClean="0">
                          <a:solidFill>
                            <a:schemeClr val="tx1"/>
                          </a:solidFill>
                          <a:latin typeface="Times New Roman" pitchFamily="18" charset="0"/>
                          <a:cs typeface="Times New Roman" pitchFamily="18" charset="0"/>
                        </a:rPr>
                        <a:t> </a:t>
                      </a:r>
                      <a:r>
                        <a:rPr lang="kk-KZ" b="1" baseline="0" dirty="0" smtClean="0">
                          <a:solidFill>
                            <a:schemeClr val="tx1"/>
                          </a:solidFill>
                          <a:latin typeface="Times New Roman" pitchFamily="18" charset="0"/>
                          <a:cs typeface="Times New Roman" pitchFamily="18" charset="0"/>
                        </a:rPr>
                        <a:t>ісік</a:t>
                      </a:r>
                      <a:r>
                        <a:rPr lang="kk-KZ" b="0" baseline="0" dirty="0" smtClean="0">
                          <a:solidFill>
                            <a:schemeClr val="tx1"/>
                          </a:solidFill>
                          <a:latin typeface="Times New Roman" pitchFamily="18" charset="0"/>
                          <a:cs typeface="Times New Roman" pitchFamily="18" charset="0"/>
                        </a:rPr>
                        <a:t>)</a:t>
                      </a:r>
                      <a:endParaRPr lang="ru-RU" b="0"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b="0"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b="0"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b="0" dirty="0" smtClean="0">
                        <a:solidFill>
                          <a:schemeClr val="tx1"/>
                        </a:solidFill>
                        <a:latin typeface="Times New Roman" pitchFamily="18" charset="0"/>
                        <a:cs typeface="Times New Roman" pitchFamily="18" charset="0"/>
                      </a:endParaRPr>
                    </a:p>
                    <a:p>
                      <a:endParaRPr lang="ru-RU"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r>
            </a:tbl>
          </a:graphicData>
        </a:graphic>
      </p:graphicFrame>
      <p:sp>
        <p:nvSpPr>
          <p:cNvPr id="6" name="Прямоугольник 5"/>
          <p:cNvSpPr/>
          <p:nvPr/>
        </p:nvSpPr>
        <p:spPr>
          <a:xfrm>
            <a:off x="1285852" y="142852"/>
            <a:ext cx="6072230" cy="642942"/>
          </a:xfrm>
          <a:prstGeom prst="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kk-KZ" sz="4000" b="1" dirty="0" smtClean="0">
                <a:solidFill>
                  <a:schemeClr val="tx1"/>
                </a:solidFill>
                <a:latin typeface="Times New Roman" pitchFamily="18" charset="0"/>
                <a:cs typeface="Times New Roman" pitchFamily="18" charset="0"/>
              </a:rPr>
              <a:t>Сәйкестік тесті</a:t>
            </a:r>
            <a:endParaRPr lang="ru-RU" sz="4000" b="1" dirty="0">
              <a:solidFill>
                <a:schemeClr val="tx1"/>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7"/>
          <p:cNvGraphicFramePr>
            <a:graphicFrameLocks noGrp="1"/>
          </p:cNvGraphicFramePr>
          <p:nvPr>
            <p:ph idx="1"/>
          </p:nvPr>
        </p:nvGraphicFramePr>
        <p:xfrm>
          <a:off x="0" y="0"/>
          <a:ext cx="9144000" cy="6949440"/>
        </p:xfrm>
        <a:graphic>
          <a:graphicData uri="http://schemas.openxmlformats.org/drawingml/2006/table">
            <a:tbl>
              <a:tblPr firstRow="1" bandRow="1">
                <a:tableStyleId>{5C22544A-7EE6-4342-B048-85BDC9FD1C3A}</a:tableStyleId>
              </a:tblPr>
              <a:tblGrid>
                <a:gridCol w="9144000"/>
              </a:tblGrid>
              <a:tr h="685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k-KZ" b="0" dirty="0" smtClean="0">
                          <a:solidFill>
                            <a:schemeClr val="tx1"/>
                          </a:solidFill>
                          <a:latin typeface="Times New Roman" pitchFamily="18" charset="0"/>
                          <a:cs typeface="Times New Roman" pitchFamily="18" charset="0"/>
                        </a:rPr>
                        <a:t>А. Егер ересек адам гипофиз өсу гормонын                                       </a:t>
                      </a:r>
                      <a:r>
                        <a:rPr lang="kk-KZ" b="1" dirty="0" smtClean="0">
                          <a:solidFill>
                            <a:schemeClr val="tx1"/>
                          </a:solidFill>
                          <a:latin typeface="Times New Roman" pitchFamily="18" charset="0"/>
                          <a:cs typeface="Times New Roman" pitchFamily="18" charset="0"/>
                        </a:rPr>
                        <a:t>Кретинизм</a:t>
                      </a:r>
                      <a:endParaRPr lang="ru-RU" b="1"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dirty="0" smtClean="0">
                          <a:solidFill>
                            <a:schemeClr val="tx1"/>
                          </a:solidFill>
                          <a:latin typeface="Times New Roman" pitchFamily="18" charset="0"/>
                          <a:cs typeface="Times New Roman" pitchFamily="18" charset="0"/>
                        </a:rPr>
                        <a:t>көптеп бөлсе, олар </a:t>
                      </a:r>
                      <a:r>
                        <a:rPr lang="en-US" b="0" dirty="0" smtClean="0">
                          <a:solidFill>
                            <a:schemeClr val="tx1"/>
                          </a:solidFill>
                          <a:latin typeface="Times New Roman" pitchFamily="18" charset="0"/>
                          <a:cs typeface="Times New Roman" pitchFamily="18" charset="0"/>
                        </a:rPr>
                        <a:t>___________</a:t>
                      </a:r>
                      <a:r>
                        <a:rPr lang="kk-KZ" b="0" dirty="0" smtClean="0">
                          <a:solidFill>
                            <a:schemeClr val="tx1"/>
                          </a:solidFill>
                          <a:latin typeface="Times New Roman" pitchFamily="18" charset="0"/>
                          <a:cs typeface="Times New Roman" pitchFamily="18" charset="0"/>
                        </a:rPr>
                        <a:t> деп аталатын </a:t>
                      </a:r>
                    </a:p>
                    <a:p>
                      <a:pPr marL="0" marR="0" indent="0" algn="l" defTabSz="914400" rtl="0" eaLnBrk="1" fontAlgn="auto" latinLnBrk="0" hangingPunct="1">
                        <a:lnSpc>
                          <a:spcPct val="100000"/>
                        </a:lnSpc>
                        <a:spcBef>
                          <a:spcPts val="0"/>
                        </a:spcBef>
                        <a:spcAft>
                          <a:spcPts val="0"/>
                        </a:spcAft>
                        <a:buClrTx/>
                        <a:buSzTx/>
                        <a:buFontTx/>
                        <a:buNone/>
                        <a:tabLst/>
                        <a:defRPr/>
                      </a:pPr>
                      <a:r>
                        <a:rPr lang="kk-KZ" b="0" dirty="0" smtClean="0">
                          <a:solidFill>
                            <a:schemeClr val="tx1"/>
                          </a:solidFill>
                          <a:latin typeface="Times New Roman" pitchFamily="18" charset="0"/>
                          <a:cs typeface="Times New Roman" pitchFamily="18" charset="0"/>
                        </a:rPr>
                        <a:t>ауруға шалдығады.</a:t>
                      </a:r>
                    </a:p>
                    <a:p>
                      <a:pPr marL="0" marR="0" indent="0" algn="l" defTabSz="914400" rtl="0" eaLnBrk="1" fontAlgn="auto" latinLnBrk="0" hangingPunct="1">
                        <a:lnSpc>
                          <a:spcPct val="100000"/>
                        </a:lnSpc>
                        <a:spcBef>
                          <a:spcPts val="0"/>
                        </a:spcBef>
                        <a:spcAft>
                          <a:spcPts val="0"/>
                        </a:spcAft>
                        <a:buClrTx/>
                        <a:buSzTx/>
                        <a:buFontTx/>
                        <a:buNone/>
                        <a:tabLst/>
                        <a:defRPr/>
                      </a:pPr>
                      <a:endParaRPr lang="kk-KZ" b="0"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dirty="0" smtClean="0">
                          <a:solidFill>
                            <a:schemeClr val="tx1"/>
                          </a:solidFill>
                          <a:latin typeface="Times New Roman" pitchFamily="18" charset="0"/>
                          <a:cs typeface="Times New Roman" pitchFamily="18" charset="0"/>
                        </a:rPr>
                        <a:t>Ә. Гипофиздің</a:t>
                      </a:r>
                      <a:r>
                        <a:rPr lang="kk-KZ" b="0" baseline="0" dirty="0" smtClean="0">
                          <a:solidFill>
                            <a:schemeClr val="tx1"/>
                          </a:solidFill>
                          <a:latin typeface="Times New Roman" pitchFamily="18" charset="0"/>
                          <a:cs typeface="Times New Roman" pitchFamily="18" charset="0"/>
                        </a:rPr>
                        <a:t> ортаңғы бөлігі                                                              </a:t>
                      </a:r>
                      <a:r>
                        <a:rPr lang="kk-KZ" dirty="0" smtClean="0">
                          <a:solidFill>
                            <a:schemeClr val="tx1"/>
                          </a:solidFill>
                          <a:latin typeface="Times New Roman" pitchFamily="18" charset="0"/>
                          <a:cs typeface="Times New Roman" pitchFamily="18" charset="0"/>
                        </a:rPr>
                        <a:t>Вазопрессин,</a:t>
                      </a:r>
                      <a:r>
                        <a:rPr lang="kk-KZ" baseline="0" dirty="0" smtClean="0">
                          <a:solidFill>
                            <a:schemeClr val="tx1"/>
                          </a:solidFill>
                          <a:latin typeface="Times New Roman" pitchFamily="18" charset="0"/>
                          <a:cs typeface="Times New Roman" pitchFamily="18" charset="0"/>
                        </a:rPr>
                        <a:t> </a:t>
                      </a:r>
                      <a:r>
                        <a:rPr lang="kk-KZ" dirty="0" smtClean="0">
                          <a:solidFill>
                            <a:schemeClr val="tx1"/>
                          </a:solidFill>
                          <a:latin typeface="Times New Roman" pitchFamily="18" charset="0"/>
                          <a:cs typeface="Times New Roman" pitchFamily="18" charset="0"/>
                        </a:rPr>
                        <a:t>окситоцин</a:t>
                      </a:r>
                      <a:endParaRPr lang="ru-RU"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solidFill>
                            <a:schemeClr val="tx1"/>
                          </a:solidFill>
                          <a:latin typeface="Times New Roman" pitchFamily="18" charset="0"/>
                          <a:cs typeface="Times New Roman" pitchFamily="18" charset="0"/>
                        </a:rPr>
                        <a:t>________________</a:t>
                      </a:r>
                      <a:r>
                        <a:rPr lang="kk-KZ" b="0" baseline="0" dirty="0" smtClean="0">
                          <a:solidFill>
                            <a:schemeClr val="tx1"/>
                          </a:solidFill>
                          <a:latin typeface="Times New Roman" pitchFamily="18" charset="0"/>
                          <a:cs typeface="Times New Roman" pitchFamily="18" charset="0"/>
                        </a:rPr>
                        <a:t> гормонын бөледі.</a:t>
                      </a:r>
                    </a:p>
                    <a:p>
                      <a:pPr marL="0" marR="0" indent="0" algn="l" defTabSz="914400" rtl="0" eaLnBrk="1" fontAlgn="auto" latinLnBrk="0" hangingPunct="1">
                        <a:lnSpc>
                          <a:spcPct val="100000"/>
                        </a:lnSpc>
                        <a:spcBef>
                          <a:spcPts val="0"/>
                        </a:spcBef>
                        <a:spcAft>
                          <a:spcPts val="0"/>
                        </a:spcAft>
                        <a:buClrTx/>
                        <a:buSzTx/>
                        <a:buFontTx/>
                        <a:buNone/>
                        <a:tabLst/>
                        <a:defRPr/>
                      </a:pPr>
                      <a:endParaRPr lang="ru-RU" b="0"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dirty="0" smtClean="0">
                          <a:solidFill>
                            <a:schemeClr val="tx1"/>
                          </a:solidFill>
                          <a:latin typeface="Times New Roman" pitchFamily="18" charset="0"/>
                          <a:cs typeface="Times New Roman" pitchFamily="18" charset="0"/>
                        </a:rPr>
                        <a:t>Б. Егер адамның бала кезінде</a:t>
                      </a:r>
                      <a:r>
                        <a:rPr lang="kk-KZ" b="0" baseline="0" dirty="0" smtClean="0">
                          <a:solidFill>
                            <a:schemeClr val="tx1"/>
                          </a:solidFill>
                          <a:latin typeface="Times New Roman" pitchFamily="18" charset="0"/>
                          <a:cs typeface="Times New Roman" pitchFamily="18" charset="0"/>
                        </a:rPr>
                        <a:t> қалқанша                                             </a:t>
                      </a:r>
                      <a:r>
                        <a:rPr lang="kk-KZ" dirty="0" smtClean="0">
                          <a:solidFill>
                            <a:schemeClr val="tx1"/>
                          </a:solidFill>
                          <a:latin typeface="Times New Roman" pitchFamily="18" charset="0"/>
                          <a:cs typeface="Times New Roman" pitchFamily="18" charset="0"/>
                        </a:rPr>
                        <a:t>Акромегеалия</a:t>
                      </a:r>
                      <a:endParaRPr lang="ru-RU"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smtClean="0">
                          <a:solidFill>
                            <a:schemeClr val="tx1"/>
                          </a:solidFill>
                          <a:latin typeface="Times New Roman" pitchFamily="18" charset="0"/>
                          <a:cs typeface="Times New Roman" pitchFamily="18" charset="0"/>
                        </a:rPr>
                        <a:t>безінің қызметі нашар болса, онда оның </a:t>
                      </a: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smtClean="0">
                          <a:solidFill>
                            <a:schemeClr val="tx1"/>
                          </a:solidFill>
                          <a:latin typeface="Times New Roman" pitchFamily="18" charset="0"/>
                          <a:cs typeface="Times New Roman" pitchFamily="18" charset="0"/>
                        </a:rPr>
                        <a:t>бойы өспейді, денесі дұрыс қалыптаспайды,</a:t>
                      </a: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smtClean="0">
                          <a:solidFill>
                            <a:schemeClr val="tx1"/>
                          </a:solidFill>
                          <a:latin typeface="Times New Roman" pitchFamily="18" charset="0"/>
                          <a:cs typeface="Times New Roman" pitchFamily="18" charset="0"/>
                        </a:rPr>
                        <a:t> ақыл </a:t>
                      </a:r>
                      <a:r>
                        <a:rPr lang="en-US" b="0" baseline="0" dirty="0" smtClean="0">
                          <a:solidFill>
                            <a:schemeClr val="tx1"/>
                          </a:solidFill>
                          <a:latin typeface="Times New Roman" pitchFamily="18" charset="0"/>
                          <a:cs typeface="Times New Roman" pitchFamily="18" charset="0"/>
                        </a:rPr>
                        <a:t>–</a:t>
                      </a:r>
                      <a:r>
                        <a:rPr lang="kk-KZ" b="0" baseline="0" dirty="0" smtClean="0">
                          <a:solidFill>
                            <a:schemeClr val="tx1"/>
                          </a:solidFill>
                          <a:latin typeface="Times New Roman" pitchFamily="18" charset="0"/>
                          <a:cs typeface="Times New Roman" pitchFamily="18" charset="0"/>
                        </a:rPr>
                        <a:t> ойы дұрыс дамымайды. Мұндай </a:t>
                      </a: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smtClean="0">
                          <a:solidFill>
                            <a:schemeClr val="tx1"/>
                          </a:solidFill>
                          <a:latin typeface="Times New Roman" pitchFamily="18" charset="0"/>
                          <a:cs typeface="Times New Roman" pitchFamily="18" charset="0"/>
                        </a:rPr>
                        <a:t>кемістікті </a:t>
                      </a:r>
                      <a:r>
                        <a:rPr lang="en-US" b="0" baseline="0" dirty="0" smtClean="0">
                          <a:solidFill>
                            <a:schemeClr val="tx1"/>
                          </a:solidFill>
                          <a:latin typeface="Times New Roman" pitchFamily="18" charset="0"/>
                          <a:cs typeface="Times New Roman" pitchFamily="18" charset="0"/>
                        </a:rPr>
                        <a:t>______________</a:t>
                      </a:r>
                      <a:r>
                        <a:rPr lang="kk-KZ" b="0" baseline="0" dirty="0" smtClean="0">
                          <a:solidFill>
                            <a:schemeClr val="tx1"/>
                          </a:solidFill>
                          <a:latin typeface="Times New Roman" pitchFamily="18" charset="0"/>
                          <a:cs typeface="Times New Roman" pitchFamily="18" charset="0"/>
                        </a:rPr>
                        <a:t>  дейді.</a:t>
                      </a:r>
                    </a:p>
                    <a:p>
                      <a:pPr marL="0" marR="0" indent="0" algn="l" defTabSz="914400" rtl="0" eaLnBrk="1" fontAlgn="auto" latinLnBrk="0" hangingPunct="1">
                        <a:lnSpc>
                          <a:spcPct val="100000"/>
                        </a:lnSpc>
                        <a:spcBef>
                          <a:spcPts val="0"/>
                        </a:spcBef>
                        <a:spcAft>
                          <a:spcPts val="0"/>
                        </a:spcAft>
                        <a:buClrTx/>
                        <a:buSzTx/>
                        <a:buFontTx/>
                        <a:buNone/>
                        <a:tabLst/>
                        <a:defRPr/>
                      </a:pPr>
                      <a:endParaRPr lang="kk-KZ" b="0"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dirty="0" smtClean="0">
                          <a:solidFill>
                            <a:schemeClr val="tx1"/>
                          </a:solidFill>
                          <a:latin typeface="Times New Roman" pitchFamily="18" charset="0"/>
                          <a:cs typeface="Times New Roman" pitchFamily="18" charset="0"/>
                        </a:rPr>
                        <a:t>В. Гипофиздің артқы бөлігі                                                                  </a:t>
                      </a:r>
                      <a:r>
                        <a:rPr lang="kk-KZ" dirty="0" smtClean="0">
                          <a:solidFill>
                            <a:schemeClr val="tx1"/>
                          </a:solidFill>
                          <a:latin typeface="Times New Roman" pitchFamily="18" charset="0"/>
                          <a:cs typeface="Times New Roman" pitchFamily="18" charset="0"/>
                        </a:rPr>
                        <a:t>Меланин</a:t>
                      </a:r>
                      <a:endParaRPr lang="ru-RU"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chemeClr val="tx1"/>
                          </a:solidFill>
                          <a:latin typeface="Times New Roman" pitchFamily="18" charset="0"/>
                          <a:cs typeface="Times New Roman" pitchFamily="18" charset="0"/>
                        </a:rPr>
                        <a:t>_________________</a:t>
                      </a:r>
                      <a:r>
                        <a:rPr lang="kk-KZ" b="0" dirty="0" smtClean="0">
                          <a:solidFill>
                            <a:schemeClr val="tx1"/>
                          </a:solidFill>
                          <a:latin typeface="Times New Roman" pitchFamily="18" charset="0"/>
                          <a:cs typeface="Times New Roman" pitchFamily="18" charset="0"/>
                        </a:rPr>
                        <a:t> гормондарын бөледі.</a:t>
                      </a:r>
                    </a:p>
                    <a:p>
                      <a:endParaRPr lang="kk-KZ" b="0" dirty="0" smtClean="0">
                        <a:solidFill>
                          <a:schemeClr val="tx1"/>
                        </a:solidFill>
                        <a:latin typeface="Times New Roman" pitchFamily="18" charset="0"/>
                        <a:cs typeface="Times New Roman" pitchFamily="18" charset="0"/>
                      </a:endParaRPr>
                    </a:p>
                    <a:p>
                      <a:r>
                        <a:rPr lang="kk-KZ" b="0" dirty="0" smtClean="0">
                          <a:solidFill>
                            <a:schemeClr val="tx1"/>
                          </a:solidFill>
                          <a:latin typeface="Times New Roman" pitchFamily="18" charset="0"/>
                          <a:cs typeface="Times New Roman" pitchFamily="18" charset="0"/>
                        </a:rPr>
                        <a:t>Г. Ересек</a:t>
                      </a:r>
                      <a:r>
                        <a:rPr lang="kk-KZ" b="0" baseline="0" dirty="0" smtClean="0">
                          <a:solidFill>
                            <a:schemeClr val="tx1"/>
                          </a:solidFill>
                          <a:latin typeface="Times New Roman" pitchFamily="18" charset="0"/>
                          <a:cs typeface="Times New Roman" pitchFamily="18" charset="0"/>
                        </a:rPr>
                        <a:t> адамдарда қалқанша безінің  жұмысы                                   </a:t>
                      </a:r>
                      <a:r>
                        <a:rPr lang="kk-KZ" dirty="0" smtClean="0">
                          <a:solidFill>
                            <a:schemeClr val="tx1"/>
                          </a:solidFill>
                          <a:latin typeface="Times New Roman" pitchFamily="18" charset="0"/>
                          <a:cs typeface="Times New Roman" pitchFamily="18" charset="0"/>
                        </a:rPr>
                        <a:t>Бақшаң көз</a:t>
                      </a:r>
                      <a:endParaRPr lang="ru-RU"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smtClean="0">
                          <a:solidFill>
                            <a:schemeClr val="tx1"/>
                          </a:solidFill>
                          <a:latin typeface="Times New Roman" pitchFamily="18" charset="0"/>
                          <a:cs typeface="Times New Roman" pitchFamily="18" charset="0"/>
                        </a:rPr>
                        <a:t>жеткіліксіз болғанда, </a:t>
                      </a:r>
                      <a:r>
                        <a:rPr lang="en-US" b="0" baseline="0" dirty="0" smtClean="0">
                          <a:solidFill>
                            <a:schemeClr val="tx1"/>
                          </a:solidFill>
                          <a:latin typeface="Times New Roman" pitchFamily="18" charset="0"/>
                          <a:cs typeface="Times New Roman" pitchFamily="18" charset="0"/>
                        </a:rPr>
                        <a:t>_____________________</a:t>
                      </a:r>
                      <a:r>
                        <a:rPr lang="kk-KZ" b="0" baseline="0" dirty="0" smtClean="0">
                          <a:solidFill>
                            <a:schemeClr val="tx1"/>
                          </a:solidFill>
                          <a:latin typeface="Times New Roman" pitchFamily="18" charset="0"/>
                          <a:cs typeface="Times New Roman" pitchFamily="18" charset="0"/>
                        </a:rPr>
                        <a:t>                                </a:t>
                      </a:r>
                      <a:r>
                        <a:rPr lang="kk-KZ" dirty="0" smtClean="0">
                          <a:solidFill>
                            <a:schemeClr val="tx1"/>
                          </a:solidFill>
                          <a:latin typeface="Times New Roman" pitchFamily="18" charset="0"/>
                          <a:cs typeface="Times New Roman" pitchFamily="18" charset="0"/>
                        </a:rPr>
                        <a:t>(Безедов ауруы)</a:t>
                      </a:r>
                      <a:endParaRPr lang="kk-KZ" b="0" baseline="0"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smtClean="0">
                          <a:solidFill>
                            <a:schemeClr val="tx1"/>
                          </a:solidFill>
                          <a:latin typeface="Times New Roman" pitchFamily="18" charset="0"/>
                          <a:cs typeface="Times New Roman" pitchFamily="18" charset="0"/>
                        </a:rPr>
                        <a:t>ауруы пайда болады.</a:t>
                      </a:r>
                      <a:endParaRPr lang="ru-RU" b="0" dirty="0" smtClean="0">
                        <a:solidFill>
                          <a:schemeClr val="tx1"/>
                        </a:solidFill>
                        <a:latin typeface="Times New Roman" pitchFamily="18" charset="0"/>
                        <a:cs typeface="Times New Roman" pitchFamily="18" charset="0"/>
                      </a:endParaRPr>
                    </a:p>
                    <a:p>
                      <a:r>
                        <a:rPr lang="kk-KZ" b="0" dirty="0" smtClean="0">
                          <a:solidFill>
                            <a:schemeClr val="tx1"/>
                          </a:solidFill>
                          <a:latin typeface="Times New Roman" pitchFamily="18" charset="0"/>
                          <a:cs typeface="Times New Roman" pitchFamily="18" charset="0"/>
                        </a:rPr>
                        <a:t>Ғ. Қалқанша безінің қызметі мөлшерден</a:t>
                      </a:r>
                      <a:r>
                        <a:rPr lang="kk-KZ" b="0" baseline="0" dirty="0" smtClean="0">
                          <a:solidFill>
                            <a:schemeClr val="tx1"/>
                          </a:solidFill>
                          <a:latin typeface="Times New Roman" pitchFamily="18" charset="0"/>
                          <a:cs typeface="Times New Roman" pitchFamily="18" charset="0"/>
                        </a:rPr>
                        <a:t> жоғары                                 </a:t>
                      </a:r>
                      <a:r>
                        <a:rPr lang="kk-KZ" dirty="0" smtClean="0">
                          <a:solidFill>
                            <a:schemeClr val="tx1"/>
                          </a:solidFill>
                          <a:latin typeface="Times New Roman" pitchFamily="18" charset="0"/>
                          <a:cs typeface="Times New Roman" pitchFamily="18" charset="0"/>
                        </a:rPr>
                        <a:t>Микседема</a:t>
                      </a:r>
                      <a:endParaRPr lang="kk-KZ" b="0" baseline="0"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smtClean="0">
                          <a:solidFill>
                            <a:schemeClr val="tx1"/>
                          </a:solidFill>
                          <a:latin typeface="Times New Roman" pitchFamily="18" charset="0"/>
                          <a:cs typeface="Times New Roman" pitchFamily="18" charset="0"/>
                        </a:rPr>
                        <a:t>болса, </a:t>
                      </a:r>
                      <a:r>
                        <a:rPr lang="en-US" b="0" baseline="0" dirty="0" smtClean="0">
                          <a:solidFill>
                            <a:schemeClr val="tx1"/>
                          </a:solidFill>
                          <a:latin typeface="Times New Roman" pitchFamily="18" charset="0"/>
                          <a:cs typeface="Times New Roman" pitchFamily="18" charset="0"/>
                        </a:rPr>
                        <a:t>________________</a:t>
                      </a:r>
                      <a:r>
                        <a:rPr lang="kk-KZ" b="0" baseline="0" dirty="0" smtClean="0">
                          <a:solidFill>
                            <a:schemeClr val="tx1"/>
                          </a:solidFill>
                          <a:latin typeface="Times New Roman" pitchFamily="18" charset="0"/>
                          <a:cs typeface="Times New Roman" pitchFamily="18" charset="0"/>
                        </a:rPr>
                        <a:t>  ауруы пайда болады.                              (</a:t>
                      </a:r>
                      <a:r>
                        <a:rPr lang="kk-KZ" b="1" baseline="0" dirty="0" smtClean="0">
                          <a:solidFill>
                            <a:schemeClr val="tx1"/>
                          </a:solidFill>
                          <a:latin typeface="Times New Roman" pitchFamily="18" charset="0"/>
                          <a:cs typeface="Times New Roman" pitchFamily="18" charset="0"/>
                        </a:rPr>
                        <a:t>шырышты</a:t>
                      </a:r>
                      <a:r>
                        <a:rPr lang="kk-KZ" b="0" baseline="0" dirty="0" smtClean="0">
                          <a:solidFill>
                            <a:schemeClr val="tx1"/>
                          </a:solidFill>
                          <a:latin typeface="Times New Roman" pitchFamily="18" charset="0"/>
                          <a:cs typeface="Times New Roman" pitchFamily="18" charset="0"/>
                        </a:rPr>
                        <a:t> </a:t>
                      </a:r>
                      <a:r>
                        <a:rPr lang="kk-KZ" b="1" baseline="0" dirty="0" smtClean="0">
                          <a:solidFill>
                            <a:schemeClr val="tx1"/>
                          </a:solidFill>
                          <a:latin typeface="Times New Roman" pitchFamily="18" charset="0"/>
                          <a:cs typeface="Times New Roman" pitchFamily="18" charset="0"/>
                        </a:rPr>
                        <a:t>ісік</a:t>
                      </a:r>
                      <a:r>
                        <a:rPr lang="kk-KZ" b="0" baseline="0" dirty="0" smtClean="0">
                          <a:solidFill>
                            <a:schemeClr val="tx1"/>
                          </a:solidFill>
                          <a:latin typeface="Times New Roman" pitchFamily="18" charset="0"/>
                          <a:cs typeface="Times New Roman" pitchFamily="18" charset="0"/>
                        </a:rPr>
                        <a:t>)</a:t>
                      </a:r>
                      <a:endParaRPr lang="ru-RU" b="0"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b="0"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b="0"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b="0" dirty="0" smtClean="0">
                        <a:solidFill>
                          <a:schemeClr val="tx1"/>
                        </a:solidFill>
                        <a:latin typeface="Times New Roman" pitchFamily="18" charset="0"/>
                        <a:cs typeface="Times New Roman" pitchFamily="18" charset="0"/>
                      </a:endParaRPr>
                    </a:p>
                    <a:p>
                      <a:endParaRPr lang="ru-RU"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r>
            </a:tbl>
          </a:graphicData>
        </a:graphic>
      </p:graphicFrame>
      <p:cxnSp>
        <p:nvCxnSpPr>
          <p:cNvPr id="5" name="Прямая со стрелкой 4"/>
          <p:cNvCxnSpPr/>
          <p:nvPr/>
        </p:nvCxnSpPr>
        <p:spPr>
          <a:xfrm>
            <a:off x="4643438" y="500042"/>
            <a:ext cx="1857388" cy="164307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7"/>
          <p:cNvGraphicFramePr>
            <a:graphicFrameLocks noGrp="1"/>
          </p:cNvGraphicFramePr>
          <p:nvPr>
            <p:ph idx="1"/>
          </p:nvPr>
        </p:nvGraphicFramePr>
        <p:xfrm>
          <a:off x="0" y="0"/>
          <a:ext cx="9144000" cy="6949440"/>
        </p:xfrm>
        <a:graphic>
          <a:graphicData uri="http://schemas.openxmlformats.org/drawingml/2006/table">
            <a:tbl>
              <a:tblPr firstRow="1" bandRow="1">
                <a:tableStyleId>{5C22544A-7EE6-4342-B048-85BDC9FD1C3A}</a:tableStyleId>
              </a:tblPr>
              <a:tblGrid>
                <a:gridCol w="9144000"/>
              </a:tblGrid>
              <a:tr h="685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k-KZ" b="0" dirty="0" smtClean="0">
                          <a:solidFill>
                            <a:schemeClr val="tx1"/>
                          </a:solidFill>
                          <a:latin typeface="Times New Roman" pitchFamily="18" charset="0"/>
                          <a:cs typeface="Times New Roman" pitchFamily="18" charset="0"/>
                        </a:rPr>
                        <a:t>А. Егер ересек адам гипофиз өсу гормонын                                       </a:t>
                      </a:r>
                      <a:r>
                        <a:rPr lang="kk-KZ" b="1" dirty="0" smtClean="0">
                          <a:solidFill>
                            <a:schemeClr val="tx1"/>
                          </a:solidFill>
                          <a:latin typeface="Times New Roman" pitchFamily="18" charset="0"/>
                          <a:cs typeface="Times New Roman" pitchFamily="18" charset="0"/>
                        </a:rPr>
                        <a:t>Кретинизм</a:t>
                      </a:r>
                      <a:endParaRPr lang="ru-RU" b="1"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dirty="0" smtClean="0">
                          <a:solidFill>
                            <a:schemeClr val="tx1"/>
                          </a:solidFill>
                          <a:latin typeface="Times New Roman" pitchFamily="18" charset="0"/>
                          <a:cs typeface="Times New Roman" pitchFamily="18" charset="0"/>
                        </a:rPr>
                        <a:t>көптеп бөлсе, олар </a:t>
                      </a:r>
                      <a:r>
                        <a:rPr lang="en-US" b="0" dirty="0" smtClean="0">
                          <a:solidFill>
                            <a:schemeClr val="tx1"/>
                          </a:solidFill>
                          <a:latin typeface="Times New Roman" pitchFamily="18" charset="0"/>
                          <a:cs typeface="Times New Roman" pitchFamily="18" charset="0"/>
                        </a:rPr>
                        <a:t>___________</a:t>
                      </a:r>
                      <a:r>
                        <a:rPr lang="kk-KZ" b="0" dirty="0" smtClean="0">
                          <a:solidFill>
                            <a:schemeClr val="tx1"/>
                          </a:solidFill>
                          <a:latin typeface="Times New Roman" pitchFamily="18" charset="0"/>
                          <a:cs typeface="Times New Roman" pitchFamily="18" charset="0"/>
                        </a:rPr>
                        <a:t> деп аталатын </a:t>
                      </a:r>
                    </a:p>
                    <a:p>
                      <a:pPr marL="0" marR="0" indent="0" algn="l" defTabSz="914400" rtl="0" eaLnBrk="1" fontAlgn="auto" latinLnBrk="0" hangingPunct="1">
                        <a:lnSpc>
                          <a:spcPct val="100000"/>
                        </a:lnSpc>
                        <a:spcBef>
                          <a:spcPts val="0"/>
                        </a:spcBef>
                        <a:spcAft>
                          <a:spcPts val="0"/>
                        </a:spcAft>
                        <a:buClrTx/>
                        <a:buSzTx/>
                        <a:buFontTx/>
                        <a:buNone/>
                        <a:tabLst/>
                        <a:defRPr/>
                      </a:pPr>
                      <a:r>
                        <a:rPr lang="kk-KZ" b="0" dirty="0" smtClean="0">
                          <a:solidFill>
                            <a:schemeClr val="tx1"/>
                          </a:solidFill>
                          <a:latin typeface="Times New Roman" pitchFamily="18" charset="0"/>
                          <a:cs typeface="Times New Roman" pitchFamily="18" charset="0"/>
                        </a:rPr>
                        <a:t>ауруға шалдығады.</a:t>
                      </a:r>
                    </a:p>
                    <a:p>
                      <a:pPr marL="0" marR="0" indent="0" algn="l" defTabSz="914400" rtl="0" eaLnBrk="1" fontAlgn="auto" latinLnBrk="0" hangingPunct="1">
                        <a:lnSpc>
                          <a:spcPct val="100000"/>
                        </a:lnSpc>
                        <a:spcBef>
                          <a:spcPts val="0"/>
                        </a:spcBef>
                        <a:spcAft>
                          <a:spcPts val="0"/>
                        </a:spcAft>
                        <a:buClrTx/>
                        <a:buSzTx/>
                        <a:buFontTx/>
                        <a:buNone/>
                        <a:tabLst/>
                        <a:defRPr/>
                      </a:pPr>
                      <a:endParaRPr lang="kk-KZ" b="0"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dirty="0" smtClean="0">
                          <a:solidFill>
                            <a:schemeClr val="tx1"/>
                          </a:solidFill>
                          <a:latin typeface="Times New Roman" pitchFamily="18" charset="0"/>
                          <a:cs typeface="Times New Roman" pitchFamily="18" charset="0"/>
                        </a:rPr>
                        <a:t>Ә. Гипофиздің</a:t>
                      </a:r>
                      <a:r>
                        <a:rPr lang="kk-KZ" b="0" baseline="0" dirty="0" smtClean="0">
                          <a:solidFill>
                            <a:schemeClr val="tx1"/>
                          </a:solidFill>
                          <a:latin typeface="Times New Roman" pitchFamily="18" charset="0"/>
                          <a:cs typeface="Times New Roman" pitchFamily="18" charset="0"/>
                        </a:rPr>
                        <a:t> ортаңғы бөлігі                                                              </a:t>
                      </a:r>
                      <a:r>
                        <a:rPr lang="kk-KZ" dirty="0" smtClean="0">
                          <a:solidFill>
                            <a:schemeClr val="tx1"/>
                          </a:solidFill>
                          <a:latin typeface="Times New Roman" pitchFamily="18" charset="0"/>
                          <a:cs typeface="Times New Roman" pitchFamily="18" charset="0"/>
                        </a:rPr>
                        <a:t>Вазопрессин,</a:t>
                      </a:r>
                      <a:r>
                        <a:rPr lang="kk-KZ" baseline="0" dirty="0" smtClean="0">
                          <a:solidFill>
                            <a:schemeClr val="tx1"/>
                          </a:solidFill>
                          <a:latin typeface="Times New Roman" pitchFamily="18" charset="0"/>
                          <a:cs typeface="Times New Roman" pitchFamily="18" charset="0"/>
                        </a:rPr>
                        <a:t> </a:t>
                      </a:r>
                      <a:r>
                        <a:rPr lang="kk-KZ" dirty="0" smtClean="0">
                          <a:solidFill>
                            <a:schemeClr val="tx1"/>
                          </a:solidFill>
                          <a:latin typeface="Times New Roman" pitchFamily="18" charset="0"/>
                          <a:cs typeface="Times New Roman" pitchFamily="18" charset="0"/>
                        </a:rPr>
                        <a:t>окситоцин</a:t>
                      </a:r>
                      <a:endParaRPr lang="ru-RU"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solidFill>
                            <a:schemeClr val="tx1"/>
                          </a:solidFill>
                          <a:latin typeface="Times New Roman" pitchFamily="18" charset="0"/>
                          <a:cs typeface="Times New Roman" pitchFamily="18" charset="0"/>
                        </a:rPr>
                        <a:t>________________</a:t>
                      </a:r>
                      <a:r>
                        <a:rPr lang="kk-KZ" b="0" baseline="0" dirty="0" smtClean="0">
                          <a:solidFill>
                            <a:schemeClr val="tx1"/>
                          </a:solidFill>
                          <a:latin typeface="Times New Roman" pitchFamily="18" charset="0"/>
                          <a:cs typeface="Times New Roman" pitchFamily="18" charset="0"/>
                        </a:rPr>
                        <a:t> гормонын бөледі.</a:t>
                      </a:r>
                    </a:p>
                    <a:p>
                      <a:pPr marL="0" marR="0" indent="0" algn="l" defTabSz="914400" rtl="0" eaLnBrk="1" fontAlgn="auto" latinLnBrk="0" hangingPunct="1">
                        <a:lnSpc>
                          <a:spcPct val="100000"/>
                        </a:lnSpc>
                        <a:spcBef>
                          <a:spcPts val="0"/>
                        </a:spcBef>
                        <a:spcAft>
                          <a:spcPts val="0"/>
                        </a:spcAft>
                        <a:buClrTx/>
                        <a:buSzTx/>
                        <a:buFontTx/>
                        <a:buNone/>
                        <a:tabLst/>
                        <a:defRPr/>
                      </a:pPr>
                      <a:endParaRPr lang="ru-RU" b="0"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dirty="0" smtClean="0">
                          <a:solidFill>
                            <a:schemeClr val="tx1"/>
                          </a:solidFill>
                          <a:latin typeface="Times New Roman" pitchFamily="18" charset="0"/>
                          <a:cs typeface="Times New Roman" pitchFamily="18" charset="0"/>
                        </a:rPr>
                        <a:t>Б. Егер адамның бала кезінде</a:t>
                      </a:r>
                      <a:r>
                        <a:rPr lang="kk-KZ" b="0" baseline="0" dirty="0" smtClean="0">
                          <a:solidFill>
                            <a:schemeClr val="tx1"/>
                          </a:solidFill>
                          <a:latin typeface="Times New Roman" pitchFamily="18" charset="0"/>
                          <a:cs typeface="Times New Roman" pitchFamily="18" charset="0"/>
                        </a:rPr>
                        <a:t> қалқанша                                             </a:t>
                      </a:r>
                      <a:r>
                        <a:rPr lang="kk-KZ" dirty="0" smtClean="0">
                          <a:solidFill>
                            <a:schemeClr val="tx1"/>
                          </a:solidFill>
                          <a:latin typeface="Times New Roman" pitchFamily="18" charset="0"/>
                          <a:cs typeface="Times New Roman" pitchFamily="18" charset="0"/>
                        </a:rPr>
                        <a:t>Акромегеалия</a:t>
                      </a:r>
                      <a:endParaRPr lang="ru-RU"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smtClean="0">
                          <a:solidFill>
                            <a:schemeClr val="tx1"/>
                          </a:solidFill>
                          <a:latin typeface="Times New Roman" pitchFamily="18" charset="0"/>
                          <a:cs typeface="Times New Roman" pitchFamily="18" charset="0"/>
                        </a:rPr>
                        <a:t>безінің қызметі нашар болса, онда оның </a:t>
                      </a: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smtClean="0">
                          <a:solidFill>
                            <a:schemeClr val="tx1"/>
                          </a:solidFill>
                          <a:latin typeface="Times New Roman" pitchFamily="18" charset="0"/>
                          <a:cs typeface="Times New Roman" pitchFamily="18" charset="0"/>
                        </a:rPr>
                        <a:t>бойы өспейді, денесі дұрыс қалыптаспайды,</a:t>
                      </a: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smtClean="0">
                          <a:solidFill>
                            <a:schemeClr val="tx1"/>
                          </a:solidFill>
                          <a:latin typeface="Times New Roman" pitchFamily="18" charset="0"/>
                          <a:cs typeface="Times New Roman" pitchFamily="18" charset="0"/>
                        </a:rPr>
                        <a:t> ақыл </a:t>
                      </a:r>
                      <a:r>
                        <a:rPr lang="en-US" b="0" baseline="0" dirty="0" smtClean="0">
                          <a:solidFill>
                            <a:schemeClr val="tx1"/>
                          </a:solidFill>
                          <a:latin typeface="Times New Roman" pitchFamily="18" charset="0"/>
                          <a:cs typeface="Times New Roman" pitchFamily="18" charset="0"/>
                        </a:rPr>
                        <a:t>–</a:t>
                      </a:r>
                      <a:r>
                        <a:rPr lang="kk-KZ" b="0" baseline="0" dirty="0" smtClean="0">
                          <a:solidFill>
                            <a:schemeClr val="tx1"/>
                          </a:solidFill>
                          <a:latin typeface="Times New Roman" pitchFamily="18" charset="0"/>
                          <a:cs typeface="Times New Roman" pitchFamily="18" charset="0"/>
                        </a:rPr>
                        <a:t> ойы дұрыс дамымайды. Мұндай </a:t>
                      </a: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smtClean="0">
                          <a:solidFill>
                            <a:schemeClr val="tx1"/>
                          </a:solidFill>
                          <a:latin typeface="Times New Roman" pitchFamily="18" charset="0"/>
                          <a:cs typeface="Times New Roman" pitchFamily="18" charset="0"/>
                        </a:rPr>
                        <a:t>кемістікті </a:t>
                      </a:r>
                      <a:r>
                        <a:rPr lang="en-US" b="0" baseline="0" dirty="0" smtClean="0">
                          <a:solidFill>
                            <a:schemeClr val="tx1"/>
                          </a:solidFill>
                          <a:latin typeface="Times New Roman" pitchFamily="18" charset="0"/>
                          <a:cs typeface="Times New Roman" pitchFamily="18" charset="0"/>
                        </a:rPr>
                        <a:t>______________</a:t>
                      </a:r>
                      <a:r>
                        <a:rPr lang="kk-KZ" b="0" baseline="0" dirty="0" smtClean="0">
                          <a:solidFill>
                            <a:schemeClr val="tx1"/>
                          </a:solidFill>
                          <a:latin typeface="Times New Roman" pitchFamily="18" charset="0"/>
                          <a:cs typeface="Times New Roman" pitchFamily="18" charset="0"/>
                        </a:rPr>
                        <a:t>  дейді.</a:t>
                      </a:r>
                    </a:p>
                    <a:p>
                      <a:pPr marL="0" marR="0" indent="0" algn="l" defTabSz="914400" rtl="0" eaLnBrk="1" fontAlgn="auto" latinLnBrk="0" hangingPunct="1">
                        <a:lnSpc>
                          <a:spcPct val="100000"/>
                        </a:lnSpc>
                        <a:spcBef>
                          <a:spcPts val="0"/>
                        </a:spcBef>
                        <a:spcAft>
                          <a:spcPts val="0"/>
                        </a:spcAft>
                        <a:buClrTx/>
                        <a:buSzTx/>
                        <a:buFontTx/>
                        <a:buNone/>
                        <a:tabLst/>
                        <a:defRPr/>
                      </a:pPr>
                      <a:endParaRPr lang="kk-KZ" b="0"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dirty="0" smtClean="0">
                          <a:solidFill>
                            <a:schemeClr val="tx1"/>
                          </a:solidFill>
                          <a:latin typeface="Times New Roman" pitchFamily="18" charset="0"/>
                          <a:cs typeface="Times New Roman" pitchFamily="18" charset="0"/>
                        </a:rPr>
                        <a:t>В. Гипофиздің артқы бөлігі                                                                  </a:t>
                      </a:r>
                      <a:r>
                        <a:rPr lang="kk-KZ" dirty="0" smtClean="0">
                          <a:solidFill>
                            <a:schemeClr val="tx1"/>
                          </a:solidFill>
                          <a:latin typeface="Times New Roman" pitchFamily="18" charset="0"/>
                          <a:cs typeface="Times New Roman" pitchFamily="18" charset="0"/>
                        </a:rPr>
                        <a:t>Меланин</a:t>
                      </a:r>
                      <a:endParaRPr lang="ru-RU"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chemeClr val="tx1"/>
                          </a:solidFill>
                          <a:latin typeface="Times New Roman" pitchFamily="18" charset="0"/>
                          <a:cs typeface="Times New Roman" pitchFamily="18" charset="0"/>
                        </a:rPr>
                        <a:t>_________________</a:t>
                      </a:r>
                      <a:r>
                        <a:rPr lang="kk-KZ" b="0" dirty="0" smtClean="0">
                          <a:solidFill>
                            <a:schemeClr val="tx1"/>
                          </a:solidFill>
                          <a:latin typeface="Times New Roman" pitchFamily="18" charset="0"/>
                          <a:cs typeface="Times New Roman" pitchFamily="18" charset="0"/>
                        </a:rPr>
                        <a:t> гормондарын бөледі.</a:t>
                      </a:r>
                    </a:p>
                    <a:p>
                      <a:endParaRPr lang="kk-KZ" b="0" dirty="0" smtClean="0">
                        <a:solidFill>
                          <a:schemeClr val="tx1"/>
                        </a:solidFill>
                        <a:latin typeface="Times New Roman" pitchFamily="18" charset="0"/>
                        <a:cs typeface="Times New Roman" pitchFamily="18" charset="0"/>
                      </a:endParaRPr>
                    </a:p>
                    <a:p>
                      <a:r>
                        <a:rPr lang="kk-KZ" b="0" dirty="0" smtClean="0">
                          <a:solidFill>
                            <a:schemeClr val="tx1"/>
                          </a:solidFill>
                          <a:latin typeface="Times New Roman" pitchFamily="18" charset="0"/>
                          <a:cs typeface="Times New Roman" pitchFamily="18" charset="0"/>
                        </a:rPr>
                        <a:t>Г. Ересек</a:t>
                      </a:r>
                      <a:r>
                        <a:rPr lang="kk-KZ" b="0" baseline="0" dirty="0" smtClean="0">
                          <a:solidFill>
                            <a:schemeClr val="tx1"/>
                          </a:solidFill>
                          <a:latin typeface="Times New Roman" pitchFamily="18" charset="0"/>
                          <a:cs typeface="Times New Roman" pitchFamily="18" charset="0"/>
                        </a:rPr>
                        <a:t> адамдарда қалқанша безінің  жұмысы                                   </a:t>
                      </a:r>
                      <a:r>
                        <a:rPr lang="kk-KZ" dirty="0" smtClean="0">
                          <a:solidFill>
                            <a:schemeClr val="tx1"/>
                          </a:solidFill>
                          <a:latin typeface="Times New Roman" pitchFamily="18" charset="0"/>
                          <a:cs typeface="Times New Roman" pitchFamily="18" charset="0"/>
                        </a:rPr>
                        <a:t>Бақшаң көз</a:t>
                      </a:r>
                      <a:endParaRPr lang="ru-RU"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smtClean="0">
                          <a:solidFill>
                            <a:schemeClr val="tx1"/>
                          </a:solidFill>
                          <a:latin typeface="Times New Roman" pitchFamily="18" charset="0"/>
                          <a:cs typeface="Times New Roman" pitchFamily="18" charset="0"/>
                        </a:rPr>
                        <a:t>жеткіліксіз болғанда, </a:t>
                      </a:r>
                      <a:r>
                        <a:rPr lang="en-US" b="0" baseline="0" dirty="0" smtClean="0">
                          <a:solidFill>
                            <a:schemeClr val="tx1"/>
                          </a:solidFill>
                          <a:latin typeface="Times New Roman" pitchFamily="18" charset="0"/>
                          <a:cs typeface="Times New Roman" pitchFamily="18" charset="0"/>
                        </a:rPr>
                        <a:t>_____________________</a:t>
                      </a:r>
                      <a:r>
                        <a:rPr lang="kk-KZ" b="0" baseline="0" dirty="0" smtClean="0">
                          <a:solidFill>
                            <a:schemeClr val="tx1"/>
                          </a:solidFill>
                          <a:latin typeface="Times New Roman" pitchFamily="18" charset="0"/>
                          <a:cs typeface="Times New Roman" pitchFamily="18" charset="0"/>
                        </a:rPr>
                        <a:t>                                </a:t>
                      </a:r>
                      <a:r>
                        <a:rPr lang="kk-KZ" dirty="0" smtClean="0">
                          <a:solidFill>
                            <a:schemeClr val="tx1"/>
                          </a:solidFill>
                          <a:latin typeface="Times New Roman" pitchFamily="18" charset="0"/>
                          <a:cs typeface="Times New Roman" pitchFamily="18" charset="0"/>
                        </a:rPr>
                        <a:t>(Безедов ауруы)</a:t>
                      </a:r>
                      <a:endParaRPr lang="kk-KZ" b="0" baseline="0"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smtClean="0">
                          <a:solidFill>
                            <a:schemeClr val="tx1"/>
                          </a:solidFill>
                          <a:latin typeface="Times New Roman" pitchFamily="18" charset="0"/>
                          <a:cs typeface="Times New Roman" pitchFamily="18" charset="0"/>
                        </a:rPr>
                        <a:t>ауруы пайда болады.</a:t>
                      </a:r>
                      <a:endParaRPr lang="ru-RU" b="0" dirty="0" smtClean="0">
                        <a:solidFill>
                          <a:schemeClr val="tx1"/>
                        </a:solidFill>
                        <a:latin typeface="Times New Roman" pitchFamily="18" charset="0"/>
                        <a:cs typeface="Times New Roman" pitchFamily="18" charset="0"/>
                      </a:endParaRPr>
                    </a:p>
                    <a:p>
                      <a:r>
                        <a:rPr lang="kk-KZ" b="0" dirty="0" smtClean="0">
                          <a:solidFill>
                            <a:schemeClr val="tx1"/>
                          </a:solidFill>
                          <a:latin typeface="Times New Roman" pitchFamily="18" charset="0"/>
                          <a:cs typeface="Times New Roman" pitchFamily="18" charset="0"/>
                        </a:rPr>
                        <a:t>Ғ. Қалқанша безінің қызметі мөлшерден</a:t>
                      </a:r>
                      <a:r>
                        <a:rPr lang="kk-KZ" b="0" baseline="0" dirty="0" smtClean="0">
                          <a:solidFill>
                            <a:schemeClr val="tx1"/>
                          </a:solidFill>
                          <a:latin typeface="Times New Roman" pitchFamily="18" charset="0"/>
                          <a:cs typeface="Times New Roman" pitchFamily="18" charset="0"/>
                        </a:rPr>
                        <a:t> жоғары                                 </a:t>
                      </a:r>
                      <a:r>
                        <a:rPr lang="kk-KZ" dirty="0" smtClean="0">
                          <a:solidFill>
                            <a:schemeClr val="tx1"/>
                          </a:solidFill>
                          <a:latin typeface="Times New Roman" pitchFamily="18" charset="0"/>
                          <a:cs typeface="Times New Roman" pitchFamily="18" charset="0"/>
                        </a:rPr>
                        <a:t>Микседема</a:t>
                      </a:r>
                      <a:endParaRPr lang="kk-KZ" b="0" baseline="0"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smtClean="0">
                          <a:solidFill>
                            <a:schemeClr val="tx1"/>
                          </a:solidFill>
                          <a:latin typeface="Times New Roman" pitchFamily="18" charset="0"/>
                          <a:cs typeface="Times New Roman" pitchFamily="18" charset="0"/>
                        </a:rPr>
                        <a:t>болса, </a:t>
                      </a:r>
                      <a:r>
                        <a:rPr lang="en-US" b="0" baseline="0" dirty="0" smtClean="0">
                          <a:solidFill>
                            <a:schemeClr val="tx1"/>
                          </a:solidFill>
                          <a:latin typeface="Times New Roman" pitchFamily="18" charset="0"/>
                          <a:cs typeface="Times New Roman" pitchFamily="18" charset="0"/>
                        </a:rPr>
                        <a:t>________________</a:t>
                      </a:r>
                      <a:r>
                        <a:rPr lang="kk-KZ" b="0" baseline="0" dirty="0" smtClean="0">
                          <a:solidFill>
                            <a:schemeClr val="tx1"/>
                          </a:solidFill>
                          <a:latin typeface="Times New Roman" pitchFamily="18" charset="0"/>
                          <a:cs typeface="Times New Roman" pitchFamily="18" charset="0"/>
                        </a:rPr>
                        <a:t>  ауруы пайда болады.                              (</a:t>
                      </a:r>
                      <a:r>
                        <a:rPr lang="kk-KZ" b="1" baseline="0" dirty="0" smtClean="0">
                          <a:solidFill>
                            <a:schemeClr val="tx1"/>
                          </a:solidFill>
                          <a:latin typeface="Times New Roman" pitchFamily="18" charset="0"/>
                          <a:cs typeface="Times New Roman" pitchFamily="18" charset="0"/>
                        </a:rPr>
                        <a:t>шырышты</a:t>
                      </a:r>
                      <a:r>
                        <a:rPr lang="kk-KZ" b="0" baseline="0" dirty="0" smtClean="0">
                          <a:solidFill>
                            <a:schemeClr val="tx1"/>
                          </a:solidFill>
                          <a:latin typeface="Times New Roman" pitchFamily="18" charset="0"/>
                          <a:cs typeface="Times New Roman" pitchFamily="18" charset="0"/>
                        </a:rPr>
                        <a:t> </a:t>
                      </a:r>
                      <a:r>
                        <a:rPr lang="kk-KZ" b="1" baseline="0" dirty="0" smtClean="0">
                          <a:solidFill>
                            <a:schemeClr val="tx1"/>
                          </a:solidFill>
                          <a:latin typeface="Times New Roman" pitchFamily="18" charset="0"/>
                          <a:cs typeface="Times New Roman" pitchFamily="18" charset="0"/>
                        </a:rPr>
                        <a:t>ісік</a:t>
                      </a:r>
                      <a:r>
                        <a:rPr lang="kk-KZ" b="0" baseline="0" dirty="0" smtClean="0">
                          <a:solidFill>
                            <a:schemeClr val="tx1"/>
                          </a:solidFill>
                          <a:latin typeface="Times New Roman" pitchFamily="18" charset="0"/>
                          <a:cs typeface="Times New Roman" pitchFamily="18" charset="0"/>
                        </a:rPr>
                        <a:t>)</a:t>
                      </a:r>
                      <a:endParaRPr lang="ru-RU" b="0"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b="0"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b="0"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b="0" dirty="0" smtClean="0">
                        <a:solidFill>
                          <a:schemeClr val="tx1"/>
                        </a:solidFill>
                        <a:latin typeface="Times New Roman" pitchFamily="18" charset="0"/>
                        <a:cs typeface="Times New Roman" pitchFamily="18" charset="0"/>
                      </a:endParaRPr>
                    </a:p>
                    <a:p>
                      <a:endParaRPr lang="ru-RU"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r>
            </a:tbl>
          </a:graphicData>
        </a:graphic>
      </p:graphicFrame>
      <p:cxnSp>
        <p:nvCxnSpPr>
          <p:cNvPr id="5" name="Прямая со стрелкой 4"/>
          <p:cNvCxnSpPr/>
          <p:nvPr/>
        </p:nvCxnSpPr>
        <p:spPr>
          <a:xfrm>
            <a:off x="4643438" y="500042"/>
            <a:ext cx="1857388" cy="164307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6" name="Прямая со стрелкой 5"/>
          <p:cNvCxnSpPr/>
          <p:nvPr/>
        </p:nvCxnSpPr>
        <p:spPr>
          <a:xfrm>
            <a:off x="3786182" y="1500174"/>
            <a:ext cx="2714644" cy="221457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7"/>
          <p:cNvGraphicFramePr>
            <a:graphicFrameLocks noGrp="1"/>
          </p:cNvGraphicFramePr>
          <p:nvPr>
            <p:ph idx="1"/>
          </p:nvPr>
        </p:nvGraphicFramePr>
        <p:xfrm>
          <a:off x="0" y="0"/>
          <a:ext cx="9144000" cy="6949440"/>
        </p:xfrm>
        <a:graphic>
          <a:graphicData uri="http://schemas.openxmlformats.org/drawingml/2006/table">
            <a:tbl>
              <a:tblPr firstRow="1" bandRow="1">
                <a:tableStyleId>{5C22544A-7EE6-4342-B048-85BDC9FD1C3A}</a:tableStyleId>
              </a:tblPr>
              <a:tblGrid>
                <a:gridCol w="9144000"/>
              </a:tblGrid>
              <a:tr h="685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k-KZ" b="0" dirty="0" smtClean="0">
                          <a:solidFill>
                            <a:schemeClr val="tx1"/>
                          </a:solidFill>
                          <a:latin typeface="Times New Roman" pitchFamily="18" charset="0"/>
                          <a:cs typeface="Times New Roman" pitchFamily="18" charset="0"/>
                        </a:rPr>
                        <a:t>А. Егер ересек адам гипофиз өсу гормонын                                       </a:t>
                      </a:r>
                      <a:r>
                        <a:rPr lang="kk-KZ" b="1" dirty="0" smtClean="0">
                          <a:solidFill>
                            <a:schemeClr val="tx1"/>
                          </a:solidFill>
                          <a:latin typeface="Times New Roman" pitchFamily="18" charset="0"/>
                          <a:cs typeface="Times New Roman" pitchFamily="18" charset="0"/>
                        </a:rPr>
                        <a:t>Кретинизм</a:t>
                      </a:r>
                      <a:endParaRPr lang="ru-RU" b="1"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dirty="0" smtClean="0">
                          <a:solidFill>
                            <a:schemeClr val="tx1"/>
                          </a:solidFill>
                          <a:latin typeface="Times New Roman" pitchFamily="18" charset="0"/>
                          <a:cs typeface="Times New Roman" pitchFamily="18" charset="0"/>
                        </a:rPr>
                        <a:t>көптеп бөлсе, олар </a:t>
                      </a:r>
                      <a:r>
                        <a:rPr lang="en-US" b="0" dirty="0" smtClean="0">
                          <a:solidFill>
                            <a:schemeClr val="tx1"/>
                          </a:solidFill>
                          <a:latin typeface="Times New Roman" pitchFamily="18" charset="0"/>
                          <a:cs typeface="Times New Roman" pitchFamily="18" charset="0"/>
                        </a:rPr>
                        <a:t>___________</a:t>
                      </a:r>
                      <a:r>
                        <a:rPr lang="kk-KZ" b="0" dirty="0" smtClean="0">
                          <a:solidFill>
                            <a:schemeClr val="tx1"/>
                          </a:solidFill>
                          <a:latin typeface="Times New Roman" pitchFamily="18" charset="0"/>
                          <a:cs typeface="Times New Roman" pitchFamily="18" charset="0"/>
                        </a:rPr>
                        <a:t> деп аталатын </a:t>
                      </a:r>
                    </a:p>
                    <a:p>
                      <a:pPr marL="0" marR="0" indent="0" algn="l" defTabSz="914400" rtl="0" eaLnBrk="1" fontAlgn="auto" latinLnBrk="0" hangingPunct="1">
                        <a:lnSpc>
                          <a:spcPct val="100000"/>
                        </a:lnSpc>
                        <a:spcBef>
                          <a:spcPts val="0"/>
                        </a:spcBef>
                        <a:spcAft>
                          <a:spcPts val="0"/>
                        </a:spcAft>
                        <a:buClrTx/>
                        <a:buSzTx/>
                        <a:buFontTx/>
                        <a:buNone/>
                        <a:tabLst/>
                        <a:defRPr/>
                      </a:pPr>
                      <a:r>
                        <a:rPr lang="kk-KZ" b="0" dirty="0" smtClean="0">
                          <a:solidFill>
                            <a:schemeClr val="tx1"/>
                          </a:solidFill>
                          <a:latin typeface="Times New Roman" pitchFamily="18" charset="0"/>
                          <a:cs typeface="Times New Roman" pitchFamily="18" charset="0"/>
                        </a:rPr>
                        <a:t>ауруға шалдығады.</a:t>
                      </a:r>
                    </a:p>
                    <a:p>
                      <a:pPr marL="0" marR="0" indent="0" algn="l" defTabSz="914400" rtl="0" eaLnBrk="1" fontAlgn="auto" latinLnBrk="0" hangingPunct="1">
                        <a:lnSpc>
                          <a:spcPct val="100000"/>
                        </a:lnSpc>
                        <a:spcBef>
                          <a:spcPts val="0"/>
                        </a:spcBef>
                        <a:spcAft>
                          <a:spcPts val="0"/>
                        </a:spcAft>
                        <a:buClrTx/>
                        <a:buSzTx/>
                        <a:buFontTx/>
                        <a:buNone/>
                        <a:tabLst/>
                        <a:defRPr/>
                      </a:pPr>
                      <a:endParaRPr lang="kk-KZ" b="0"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dirty="0" smtClean="0">
                          <a:solidFill>
                            <a:schemeClr val="tx1"/>
                          </a:solidFill>
                          <a:latin typeface="Times New Roman" pitchFamily="18" charset="0"/>
                          <a:cs typeface="Times New Roman" pitchFamily="18" charset="0"/>
                        </a:rPr>
                        <a:t>Ә. Гипофиздің</a:t>
                      </a:r>
                      <a:r>
                        <a:rPr lang="kk-KZ" b="0" baseline="0" dirty="0" smtClean="0">
                          <a:solidFill>
                            <a:schemeClr val="tx1"/>
                          </a:solidFill>
                          <a:latin typeface="Times New Roman" pitchFamily="18" charset="0"/>
                          <a:cs typeface="Times New Roman" pitchFamily="18" charset="0"/>
                        </a:rPr>
                        <a:t> ортаңғы бөлігі                                                              </a:t>
                      </a:r>
                      <a:r>
                        <a:rPr lang="kk-KZ" dirty="0" smtClean="0">
                          <a:solidFill>
                            <a:schemeClr val="tx1"/>
                          </a:solidFill>
                          <a:latin typeface="Times New Roman" pitchFamily="18" charset="0"/>
                          <a:cs typeface="Times New Roman" pitchFamily="18" charset="0"/>
                        </a:rPr>
                        <a:t>Вазопрессин,</a:t>
                      </a:r>
                      <a:r>
                        <a:rPr lang="kk-KZ" baseline="0" dirty="0" smtClean="0">
                          <a:solidFill>
                            <a:schemeClr val="tx1"/>
                          </a:solidFill>
                          <a:latin typeface="Times New Roman" pitchFamily="18" charset="0"/>
                          <a:cs typeface="Times New Roman" pitchFamily="18" charset="0"/>
                        </a:rPr>
                        <a:t> </a:t>
                      </a:r>
                      <a:r>
                        <a:rPr lang="kk-KZ" dirty="0" smtClean="0">
                          <a:solidFill>
                            <a:schemeClr val="tx1"/>
                          </a:solidFill>
                          <a:latin typeface="Times New Roman" pitchFamily="18" charset="0"/>
                          <a:cs typeface="Times New Roman" pitchFamily="18" charset="0"/>
                        </a:rPr>
                        <a:t>окситоцин</a:t>
                      </a:r>
                      <a:endParaRPr lang="ru-RU"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solidFill>
                            <a:schemeClr val="tx1"/>
                          </a:solidFill>
                          <a:latin typeface="Times New Roman" pitchFamily="18" charset="0"/>
                          <a:cs typeface="Times New Roman" pitchFamily="18" charset="0"/>
                        </a:rPr>
                        <a:t>________________</a:t>
                      </a:r>
                      <a:r>
                        <a:rPr lang="kk-KZ" b="0" baseline="0" dirty="0" smtClean="0">
                          <a:solidFill>
                            <a:schemeClr val="tx1"/>
                          </a:solidFill>
                          <a:latin typeface="Times New Roman" pitchFamily="18" charset="0"/>
                          <a:cs typeface="Times New Roman" pitchFamily="18" charset="0"/>
                        </a:rPr>
                        <a:t> гормонын бөледі.</a:t>
                      </a:r>
                    </a:p>
                    <a:p>
                      <a:pPr marL="0" marR="0" indent="0" algn="l" defTabSz="914400" rtl="0" eaLnBrk="1" fontAlgn="auto" latinLnBrk="0" hangingPunct="1">
                        <a:lnSpc>
                          <a:spcPct val="100000"/>
                        </a:lnSpc>
                        <a:spcBef>
                          <a:spcPts val="0"/>
                        </a:spcBef>
                        <a:spcAft>
                          <a:spcPts val="0"/>
                        </a:spcAft>
                        <a:buClrTx/>
                        <a:buSzTx/>
                        <a:buFontTx/>
                        <a:buNone/>
                        <a:tabLst/>
                        <a:defRPr/>
                      </a:pPr>
                      <a:endParaRPr lang="ru-RU" b="0"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dirty="0" smtClean="0">
                          <a:solidFill>
                            <a:schemeClr val="tx1"/>
                          </a:solidFill>
                          <a:latin typeface="Times New Roman" pitchFamily="18" charset="0"/>
                          <a:cs typeface="Times New Roman" pitchFamily="18" charset="0"/>
                        </a:rPr>
                        <a:t>Б. Егер адамның бала кезінде</a:t>
                      </a:r>
                      <a:r>
                        <a:rPr lang="kk-KZ" b="0" baseline="0" dirty="0" smtClean="0">
                          <a:solidFill>
                            <a:schemeClr val="tx1"/>
                          </a:solidFill>
                          <a:latin typeface="Times New Roman" pitchFamily="18" charset="0"/>
                          <a:cs typeface="Times New Roman" pitchFamily="18" charset="0"/>
                        </a:rPr>
                        <a:t> қалқанша                                             </a:t>
                      </a:r>
                      <a:r>
                        <a:rPr lang="kk-KZ" dirty="0" smtClean="0">
                          <a:solidFill>
                            <a:schemeClr val="tx1"/>
                          </a:solidFill>
                          <a:latin typeface="Times New Roman" pitchFamily="18" charset="0"/>
                          <a:cs typeface="Times New Roman" pitchFamily="18" charset="0"/>
                        </a:rPr>
                        <a:t>Акромегеалия</a:t>
                      </a:r>
                      <a:endParaRPr lang="ru-RU"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smtClean="0">
                          <a:solidFill>
                            <a:schemeClr val="tx1"/>
                          </a:solidFill>
                          <a:latin typeface="Times New Roman" pitchFamily="18" charset="0"/>
                          <a:cs typeface="Times New Roman" pitchFamily="18" charset="0"/>
                        </a:rPr>
                        <a:t>безінің қызметі нашар болса, онда оның </a:t>
                      </a: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smtClean="0">
                          <a:solidFill>
                            <a:schemeClr val="tx1"/>
                          </a:solidFill>
                          <a:latin typeface="Times New Roman" pitchFamily="18" charset="0"/>
                          <a:cs typeface="Times New Roman" pitchFamily="18" charset="0"/>
                        </a:rPr>
                        <a:t>бойы өспейді, денесі дұрыс қалыптаспайды,</a:t>
                      </a: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smtClean="0">
                          <a:solidFill>
                            <a:schemeClr val="tx1"/>
                          </a:solidFill>
                          <a:latin typeface="Times New Roman" pitchFamily="18" charset="0"/>
                          <a:cs typeface="Times New Roman" pitchFamily="18" charset="0"/>
                        </a:rPr>
                        <a:t> ақыл </a:t>
                      </a:r>
                      <a:r>
                        <a:rPr lang="en-US" b="0" baseline="0" dirty="0" smtClean="0">
                          <a:solidFill>
                            <a:schemeClr val="tx1"/>
                          </a:solidFill>
                          <a:latin typeface="Times New Roman" pitchFamily="18" charset="0"/>
                          <a:cs typeface="Times New Roman" pitchFamily="18" charset="0"/>
                        </a:rPr>
                        <a:t>–</a:t>
                      </a:r>
                      <a:r>
                        <a:rPr lang="kk-KZ" b="0" baseline="0" dirty="0" smtClean="0">
                          <a:solidFill>
                            <a:schemeClr val="tx1"/>
                          </a:solidFill>
                          <a:latin typeface="Times New Roman" pitchFamily="18" charset="0"/>
                          <a:cs typeface="Times New Roman" pitchFamily="18" charset="0"/>
                        </a:rPr>
                        <a:t> ойы дұрыс дамымайды. Мұндай </a:t>
                      </a: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smtClean="0">
                          <a:solidFill>
                            <a:schemeClr val="tx1"/>
                          </a:solidFill>
                          <a:latin typeface="Times New Roman" pitchFamily="18" charset="0"/>
                          <a:cs typeface="Times New Roman" pitchFamily="18" charset="0"/>
                        </a:rPr>
                        <a:t>кемістікті </a:t>
                      </a:r>
                      <a:r>
                        <a:rPr lang="en-US" b="0" baseline="0" dirty="0" smtClean="0">
                          <a:solidFill>
                            <a:schemeClr val="tx1"/>
                          </a:solidFill>
                          <a:latin typeface="Times New Roman" pitchFamily="18" charset="0"/>
                          <a:cs typeface="Times New Roman" pitchFamily="18" charset="0"/>
                        </a:rPr>
                        <a:t>______________</a:t>
                      </a:r>
                      <a:r>
                        <a:rPr lang="kk-KZ" b="0" baseline="0" dirty="0" smtClean="0">
                          <a:solidFill>
                            <a:schemeClr val="tx1"/>
                          </a:solidFill>
                          <a:latin typeface="Times New Roman" pitchFamily="18" charset="0"/>
                          <a:cs typeface="Times New Roman" pitchFamily="18" charset="0"/>
                        </a:rPr>
                        <a:t>  дейді.</a:t>
                      </a:r>
                    </a:p>
                    <a:p>
                      <a:pPr marL="0" marR="0" indent="0" algn="l" defTabSz="914400" rtl="0" eaLnBrk="1" fontAlgn="auto" latinLnBrk="0" hangingPunct="1">
                        <a:lnSpc>
                          <a:spcPct val="100000"/>
                        </a:lnSpc>
                        <a:spcBef>
                          <a:spcPts val="0"/>
                        </a:spcBef>
                        <a:spcAft>
                          <a:spcPts val="0"/>
                        </a:spcAft>
                        <a:buClrTx/>
                        <a:buSzTx/>
                        <a:buFontTx/>
                        <a:buNone/>
                        <a:tabLst/>
                        <a:defRPr/>
                      </a:pPr>
                      <a:endParaRPr lang="kk-KZ" b="0"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dirty="0" smtClean="0">
                          <a:solidFill>
                            <a:schemeClr val="tx1"/>
                          </a:solidFill>
                          <a:latin typeface="Times New Roman" pitchFamily="18" charset="0"/>
                          <a:cs typeface="Times New Roman" pitchFamily="18" charset="0"/>
                        </a:rPr>
                        <a:t>В. Гипофиздің артқы бөлігі                                                                  </a:t>
                      </a:r>
                      <a:r>
                        <a:rPr lang="kk-KZ" dirty="0" smtClean="0">
                          <a:solidFill>
                            <a:schemeClr val="tx1"/>
                          </a:solidFill>
                          <a:latin typeface="Times New Roman" pitchFamily="18" charset="0"/>
                          <a:cs typeface="Times New Roman" pitchFamily="18" charset="0"/>
                        </a:rPr>
                        <a:t>Меланин</a:t>
                      </a:r>
                      <a:endParaRPr lang="ru-RU"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chemeClr val="tx1"/>
                          </a:solidFill>
                          <a:latin typeface="Times New Roman" pitchFamily="18" charset="0"/>
                          <a:cs typeface="Times New Roman" pitchFamily="18" charset="0"/>
                        </a:rPr>
                        <a:t>_________________</a:t>
                      </a:r>
                      <a:r>
                        <a:rPr lang="kk-KZ" b="0" dirty="0" smtClean="0">
                          <a:solidFill>
                            <a:schemeClr val="tx1"/>
                          </a:solidFill>
                          <a:latin typeface="Times New Roman" pitchFamily="18" charset="0"/>
                          <a:cs typeface="Times New Roman" pitchFamily="18" charset="0"/>
                        </a:rPr>
                        <a:t> гормондарын бөледі.</a:t>
                      </a:r>
                    </a:p>
                    <a:p>
                      <a:endParaRPr lang="kk-KZ" b="0" dirty="0" smtClean="0">
                        <a:solidFill>
                          <a:schemeClr val="tx1"/>
                        </a:solidFill>
                        <a:latin typeface="Times New Roman" pitchFamily="18" charset="0"/>
                        <a:cs typeface="Times New Roman" pitchFamily="18" charset="0"/>
                      </a:endParaRPr>
                    </a:p>
                    <a:p>
                      <a:r>
                        <a:rPr lang="kk-KZ" b="0" dirty="0" smtClean="0">
                          <a:solidFill>
                            <a:schemeClr val="tx1"/>
                          </a:solidFill>
                          <a:latin typeface="Times New Roman" pitchFamily="18" charset="0"/>
                          <a:cs typeface="Times New Roman" pitchFamily="18" charset="0"/>
                        </a:rPr>
                        <a:t>Г. Ересек</a:t>
                      </a:r>
                      <a:r>
                        <a:rPr lang="kk-KZ" b="0" baseline="0" dirty="0" smtClean="0">
                          <a:solidFill>
                            <a:schemeClr val="tx1"/>
                          </a:solidFill>
                          <a:latin typeface="Times New Roman" pitchFamily="18" charset="0"/>
                          <a:cs typeface="Times New Roman" pitchFamily="18" charset="0"/>
                        </a:rPr>
                        <a:t> адамдарда қалқанша безінің  жұмысы                                   </a:t>
                      </a:r>
                      <a:r>
                        <a:rPr lang="kk-KZ" dirty="0" smtClean="0">
                          <a:solidFill>
                            <a:schemeClr val="tx1"/>
                          </a:solidFill>
                          <a:latin typeface="Times New Roman" pitchFamily="18" charset="0"/>
                          <a:cs typeface="Times New Roman" pitchFamily="18" charset="0"/>
                        </a:rPr>
                        <a:t>Бақшаң көз</a:t>
                      </a:r>
                      <a:endParaRPr lang="ru-RU"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smtClean="0">
                          <a:solidFill>
                            <a:schemeClr val="tx1"/>
                          </a:solidFill>
                          <a:latin typeface="Times New Roman" pitchFamily="18" charset="0"/>
                          <a:cs typeface="Times New Roman" pitchFamily="18" charset="0"/>
                        </a:rPr>
                        <a:t>жеткіліксіз болғанда, </a:t>
                      </a:r>
                      <a:r>
                        <a:rPr lang="en-US" b="0" baseline="0" dirty="0" smtClean="0">
                          <a:solidFill>
                            <a:schemeClr val="tx1"/>
                          </a:solidFill>
                          <a:latin typeface="Times New Roman" pitchFamily="18" charset="0"/>
                          <a:cs typeface="Times New Roman" pitchFamily="18" charset="0"/>
                        </a:rPr>
                        <a:t>_____________________</a:t>
                      </a:r>
                      <a:r>
                        <a:rPr lang="kk-KZ" b="0" baseline="0" dirty="0" smtClean="0">
                          <a:solidFill>
                            <a:schemeClr val="tx1"/>
                          </a:solidFill>
                          <a:latin typeface="Times New Roman" pitchFamily="18" charset="0"/>
                          <a:cs typeface="Times New Roman" pitchFamily="18" charset="0"/>
                        </a:rPr>
                        <a:t>                                </a:t>
                      </a:r>
                      <a:r>
                        <a:rPr lang="kk-KZ" dirty="0" smtClean="0">
                          <a:solidFill>
                            <a:schemeClr val="tx1"/>
                          </a:solidFill>
                          <a:latin typeface="Times New Roman" pitchFamily="18" charset="0"/>
                          <a:cs typeface="Times New Roman" pitchFamily="18" charset="0"/>
                        </a:rPr>
                        <a:t>(Безедов ауруы)</a:t>
                      </a:r>
                      <a:endParaRPr lang="kk-KZ" b="0" baseline="0"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smtClean="0">
                          <a:solidFill>
                            <a:schemeClr val="tx1"/>
                          </a:solidFill>
                          <a:latin typeface="Times New Roman" pitchFamily="18" charset="0"/>
                          <a:cs typeface="Times New Roman" pitchFamily="18" charset="0"/>
                        </a:rPr>
                        <a:t>ауруы пайда болады.</a:t>
                      </a:r>
                      <a:endParaRPr lang="ru-RU" b="0" dirty="0" smtClean="0">
                        <a:solidFill>
                          <a:schemeClr val="tx1"/>
                        </a:solidFill>
                        <a:latin typeface="Times New Roman" pitchFamily="18" charset="0"/>
                        <a:cs typeface="Times New Roman" pitchFamily="18" charset="0"/>
                      </a:endParaRPr>
                    </a:p>
                    <a:p>
                      <a:r>
                        <a:rPr lang="kk-KZ" b="0" dirty="0" smtClean="0">
                          <a:solidFill>
                            <a:schemeClr val="tx1"/>
                          </a:solidFill>
                          <a:latin typeface="Times New Roman" pitchFamily="18" charset="0"/>
                          <a:cs typeface="Times New Roman" pitchFamily="18" charset="0"/>
                        </a:rPr>
                        <a:t>Ғ. Қалқанша безінің қызметі мөлшерден</a:t>
                      </a:r>
                      <a:r>
                        <a:rPr lang="kk-KZ" b="0" baseline="0" dirty="0" smtClean="0">
                          <a:solidFill>
                            <a:schemeClr val="tx1"/>
                          </a:solidFill>
                          <a:latin typeface="Times New Roman" pitchFamily="18" charset="0"/>
                          <a:cs typeface="Times New Roman" pitchFamily="18" charset="0"/>
                        </a:rPr>
                        <a:t> жоғары                                 </a:t>
                      </a:r>
                      <a:r>
                        <a:rPr lang="kk-KZ" dirty="0" smtClean="0">
                          <a:solidFill>
                            <a:schemeClr val="tx1"/>
                          </a:solidFill>
                          <a:latin typeface="Times New Roman" pitchFamily="18" charset="0"/>
                          <a:cs typeface="Times New Roman" pitchFamily="18" charset="0"/>
                        </a:rPr>
                        <a:t>Микседема</a:t>
                      </a:r>
                      <a:endParaRPr lang="kk-KZ" b="0" baseline="0"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smtClean="0">
                          <a:solidFill>
                            <a:schemeClr val="tx1"/>
                          </a:solidFill>
                          <a:latin typeface="Times New Roman" pitchFamily="18" charset="0"/>
                          <a:cs typeface="Times New Roman" pitchFamily="18" charset="0"/>
                        </a:rPr>
                        <a:t>болса, </a:t>
                      </a:r>
                      <a:r>
                        <a:rPr lang="en-US" b="0" baseline="0" dirty="0" smtClean="0">
                          <a:solidFill>
                            <a:schemeClr val="tx1"/>
                          </a:solidFill>
                          <a:latin typeface="Times New Roman" pitchFamily="18" charset="0"/>
                          <a:cs typeface="Times New Roman" pitchFamily="18" charset="0"/>
                        </a:rPr>
                        <a:t>________________</a:t>
                      </a:r>
                      <a:r>
                        <a:rPr lang="kk-KZ" b="0" baseline="0" dirty="0" smtClean="0">
                          <a:solidFill>
                            <a:schemeClr val="tx1"/>
                          </a:solidFill>
                          <a:latin typeface="Times New Roman" pitchFamily="18" charset="0"/>
                          <a:cs typeface="Times New Roman" pitchFamily="18" charset="0"/>
                        </a:rPr>
                        <a:t>  ауруы пайда болады.                              (</a:t>
                      </a:r>
                      <a:r>
                        <a:rPr lang="kk-KZ" b="1" baseline="0" dirty="0" smtClean="0">
                          <a:solidFill>
                            <a:schemeClr val="tx1"/>
                          </a:solidFill>
                          <a:latin typeface="Times New Roman" pitchFamily="18" charset="0"/>
                          <a:cs typeface="Times New Roman" pitchFamily="18" charset="0"/>
                        </a:rPr>
                        <a:t>шырышты</a:t>
                      </a:r>
                      <a:r>
                        <a:rPr lang="kk-KZ" b="0" baseline="0" dirty="0" smtClean="0">
                          <a:solidFill>
                            <a:schemeClr val="tx1"/>
                          </a:solidFill>
                          <a:latin typeface="Times New Roman" pitchFamily="18" charset="0"/>
                          <a:cs typeface="Times New Roman" pitchFamily="18" charset="0"/>
                        </a:rPr>
                        <a:t> </a:t>
                      </a:r>
                      <a:r>
                        <a:rPr lang="kk-KZ" b="1" baseline="0" dirty="0" smtClean="0">
                          <a:solidFill>
                            <a:schemeClr val="tx1"/>
                          </a:solidFill>
                          <a:latin typeface="Times New Roman" pitchFamily="18" charset="0"/>
                          <a:cs typeface="Times New Roman" pitchFamily="18" charset="0"/>
                        </a:rPr>
                        <a:t>ісік</a:t>
                      </a:r>
                      <a:r>
                        <a:rPr lang="kk-KZ" b="0" baseline="0" dirty="0" smtClean="0">
                          <a:solidFill>
                            <a:schemeClr val="tx1"/>
                          </a:solidFill>
                          <a:latin typeface="Times New Roman" pitchFamily="18" charset="0"/>
                          <a:cs typeface="Times New Roman" pitchFamily="18" charset="0"/>
                        </a:rPr>
                        <a:t>)</a:t>
                      </a:r>
                      <a:endParaRPr lang="ru-RU" b="0"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b="0"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b="0"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b="0" dirty="0" smtClean="0">
                        <a:solidFill>
                          <a:schemeClr val="tx1"/>
                        </a:solidFill>
                        <a:latin typeface="Times New Roman" pitchFamily="18" charset="0"/>
                        <a:cs typeface="Times New Roman" pitchFamily="18" charset="0"/>
                      </a:endParaRPr>
                    </a:p>
                    <a:p>
                      <a:endParaRPr lang="ru-RU"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r>
            </a:tbl>
          </a:graphicData>
        </a:graphic>
      </p:graphicFrame>
      <p:cxnSp>
        <p:nvCxnSpPr>
          <p:cNvPr id="5" name="Прямая со стрелкой 4"/>
          <p:cNvCxnSpPr/>
          <p:nvPr/>
        </p:nvCxnSpPr>
        <p:spPr>
          <a:xfrm>
            <a:off x="4643438" y="500042"/>
            <a:ext cx="1857388" cy="164307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6" name="Прямая со стрелкой 5"/>
          <p:cNvCxnSpPr/>
          <p:nvPr/>
        </p:nvCxnSpPr>
        <p:spPr>
          <a:xfrm>
            <a:off x="3786182" y="1500174"/>
            <a:ext cx="2714644" cy="221457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7" name="Прямая со стрелкой 6"/>
          <p:cNvCxnSpPr/>
          <p:nvPr/>
        </p:nvCxnSpPr>
        <p:spPr>
          <a:xfrm flipV="1">
            <a:off x="4214810" y="285728"/>
            <a:ext cx="2286016" cy="221457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smtClean="0"/>
              <a:t>  </a:t>
            </a:r>
            <a:endParaRPr lang="ru-RU" dirty="0"/>
          </a:p>
        </p:txBody>
      </p:sp>
      <p:sp>
        <p:nvSpPr>
          <p:cNvPr id="3" name="Объект 2"/>
          <p:cNvSpPr>
            <a:spLocks noGrp="1"/>
          </p:cNvSpPr>
          <p:nvPr>
            <p:ph idx="1"/>
          </p:nvPr>
        </p:nvSpPr>
        <p:spPr/>
        <p:txBody>
          <a:bodyPr/>
          <a:lstStyle/>
          <a:p>
            <a:pPr marL="0" indent="0">
              <a:buNone/>
            </a:pPr>
            <a:r>
              <a:rPr lang="kk-KZ" dirty="0"/>
              <a:t> </a:t>
            </a:r>
            <a:r>
              <a:rPr lang="kk-KZ" dirty="0" smtClean="0"/>
              <a:t> </a:t>
            </a:r>
            <a:endParaRPr lang="ru-RU"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742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96342191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7"/>
          <p:cNvGraphicFramePr>
            <a:graphicFrameLocks noGrp="1"/>
          </p:cNvGraphicFramePr>
          <p:nvPr>
            <p:ph idx="1"/>
          </p:nvPr>
        </p:nvGraphicFramePr>
        <p:xfrm>
          <a:off x="0" y="0"/>
          <a:ext cx="9144000" cy="6949440"/>
        </p:xfrm>
        <a:graphic>
          <a:graphicData uri="http://schemas.openxmlformats.org/drawingml/2006/table">
            <a:tbl>
              <a:tblPr firstRow="1" bandRow="1">
                <a:tableStyleId>{5C22544A-7EE6-4342-B048-85BDC9FD1C3A}</a:tableStyleId>
              </a:tblPr>
              <a:tblGrid>
                <a:gridCol w="9144000"/>
              </a:tblGrid>
              <a:tr h="685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k-KZ" b="0" dirty="0" smtClean="0">
                          <a:solidFill>
                            <a:schemeClr val="tx1"/>
                          </a:solidFill>
                          <a:latin typeface="Times New Roman" pitchFamily="18" charset="0"/>
                          <a:cs typeface="Times New Roman" pitchFamily="18" charset="0"/>
                        </a:rPr>
                        <a:t>А. Егер ересек адам гипофиз өсу гормонын                                       </a:t>
                      </a:r>
                      <a:r>
                        <a:rPr lang="kk-KZ" b="1" dirty="0" smtClean="0">
                          <a:solidFill>
                            <a:schemeClr val="tx1"/>
                          </a:solidFill>
                          <a:latin typeface="Times New Roman" pitchFamily="18" charset="0"/>
                          <a:cs typeface="Times New Roman" pitchFamily="18" charset="0"/>
                        </a:rPr>
                        <a:t>Кретинизм</a:t>
                      </a:r>
                      <a:endParaRPr lang="ru-RU" b="1"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dirty="0" smtClean="0">
                          <a:solidFill>
                            <a:schemeClr val="tx1"/>
                          </a:solidFill>
                          <a:latin typeface="Times New Roman" pitchFamily="18" charset="0"/>
                          <a:cs typeface="Times New Roman" pitchFamily="18" charset="0"/>
                        </a:rPr>
                        <a:t>көптеп бөлсе, олар </a:t>
                      </a:r>
                      <a:r>
                        <a:rPr lang="en-US" b="0" dirty="0" smtClean="0">
                          <a:solidFill>
                            <a:schemeClr val="tx1"/>
                          </a:solidFill>
                          <a:latin typeface="Times New Roman" pitchFamily="18" charset="0"/>
                          <a:cs typeface="Times New Roman" pitchFamily="18" charset="0"/>
                        </a:rPr>
                        <a:t>___________</a:t>
                      </a:r>
                      <a:r>
                        <a:rPr lang="kk-KZ" b="0" dirty="0" smtClean="0">
                          <a:solidFill>
                            <a:schemeClr val="tx1"/>
                          </a:solidFill>
                          <a:latin typeface="Times New Roman" pitchFamily="18" charset="0"/>
                          <a:cs typeface="Times New Roman" pitchFamily="18" charset="0"/>
                        </a:rPr>
                        <a:t> деп аталатын </a:t>
                      </a:r>
                    </a:p>
                    <a:p>
                      <a:pPr marL="0" marR="0" indent="0" algn="l" defTabSz="914400" rtl="0" eaLnBrk="1" fontAlgn="auto" latinLnBrk="0" hangingPunct="1">
                        <a:lnSpc>
                          <a:spcPct val="100000"/>
                        </a:lnSpc>
                        <a:spcBef>
                          <a:spcPts val="0"/>
                        </a:spcBef>
                        <a:spcAft>
                          <a:spcPts val="0"/>
                        </a:spcAft>
                        <a:buClrTx/>
                        <a:buSzTx/>
                        <a:buFontTx/>
                        <a:buNone/>
                        <a:tabLst/>
                        <a:defRPr/>
                      </a:pPr>
                      <a:r>
                        <a:rPr lang="kk-KZ" b="0" dirty="0" smtClean="0">
                          <a:solidFill>
                            <a:schemeClr val="tx1"/>
                          </a:solidFill>
                          <a:latin typeface="Times New Roman" pitchFamily="18" charset="0"/>
                          <a:cs typeface="Times New Roman" pitchFamily="18" charset="0"/>
                        </a:rPr>
                        <a:t>ауруға шалдығады.</a:t>
                      </a:r>
                    </a:p>
                    <a:p>
                      <a:pPr marL="0" marR="0" indent="0" algn="l" defTabSz="914400" rtl="0" eaLnBrk="1" fontAlgn="auto" latinLnBrk="0" hangingPunct="1">
                        <a:lnSpc>
                          <a:spcPct val="100000"/>
                        </a:lnSpc>
                        <a:spcBef>
                          <a:spcPts val="0"/>
                        </a:spcBef>
                        <a:spcAft>
                          <a:spcPts val="0"/>
                        </a:spcAft>
                        <a:buClrTx/>
                        <a:buSzTx/>
                        <a:buFontTx/>
                        <a:buNone/>
                        <a:tabLst/>
                        <a:defRPr/>
                      </a:pPr>
                      <a:endParaRPr lang="kk-KZ" b="0"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dirty="0" smtClean="0">
                          <a:solidFill>
                            <a:schemeClr val="tx1"/>
                          </a:solidFill>
                          <a:latin typeface="Times New Roman" pitchFamily="18" charset="0"/>
                          <a:cs typeface="Times New Roman" pitchFamily="18" charset="0"/>
                        </a:rPr>
                        <a:t>Ә. Гипофиздің</a:t>
                      </a:r>
                      <a:r>
                        <a:rPr lang="kk-KZ" b="0" baseline="0" dirty="0" smtClean="0">
                          <a:solidFill>
                            <a:schemeClr val="tx1"/>
                          </a:solidFill>
                          <a:latin typeface="Times New Roman" pitchFamily="18" charset="0"/>
                          <a:cs typeface="Times New Roman" pitchFamily="18" charset="0"/>
                        </a:rPr>
                        <a:t> ортаңғы бөлігі                                                              </a:t>
                      </a:r>
                      <a:r>
                        <a:rPr lang="kk-KZ" dirty="0" smtClean="0">
                          <a:solidFill>
                            <a:schemeClr val="tx1"/>
                          </a:solidFill>
                          <a:latin typeface="Times New Roman" pitchFamily="18" charset="0"/>
                          <a:cs typeface="Times New Roman" pitchFamily="18" charset="0"/>
                        </a:rPr>
                        <a:t>Вазопрессин,</a:t>
                      </a:r>
                      <a:r>
                        <a:rPr lang="kk-KZ" baseline="0" dirty="0" smtClean="0">
                          <a:solidFill>
                            <a:schemeClr val="tx1"/>
                          </a:solidFill>
                          <a:latin typeface="Times New Roman" pitchFamily="18" charset="0"/>
                          <a:cs typeface="Times New Roman" pitchFamily="18" charset="0"/>
                        </a:rPr>
                        <a:t> </a:t>
                      </a:r>
                      <a:r>
                        <a:rPr lang="kk-KZ" dirty="0" smtClean="0">
                          <a:solidFill>
                            <a:schemeClr val="tx1"/>
                          </a:solidFill>
                          <a:latin typeface="Times New Roman" pitchFamily="18" charset="0"/>
                          <a:cs typeface="Times New Roman" pitchFamily="18" charset="0"/>
                        </a:rPr>
                        <a:t>окситоцин</a:t>
                      </a:r>
                      <a:endParaRPr lang="ru-RU"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solidFill>
                            <a:schemeClr val="tx1"/>
                          </a:solidFill>
                          <a:latin typeface="Times New Roman" pitchFamily="18" charset="0"/>
                          <a:cs typeface="Times New Roman" pitchFamily="18" charset="0"/>
                        </a:rPr>
                        <a:t>________________</a:t>
                      </a:r>
                      <a:r>
                        <a:rPr lang="kk-KZ" b="0" baseline="0" dirty="0" smtClean="0">
                          <a:solidFill>
                            <a:schemeClr val="tx1"/>
                          </a:solidFill>
                          <a:latin typeface="Times New Roman" pitchFamily="18" charset="0"/>
                          <a:cs typeface="Times New Roman" pitchFamily="18" charset="0"/>
                        </a:rPr>
                        <a:t> гормонын бөледі.</a:t>
                      </a:r>
                    </a:p>
                    <a:p>
                      <a:pPr marL="0" marR="0" indent="0" algn="l" defTabSz="914400" rtl="0" eaLnBrk="1" fontAlgn="auto" latinLnBrk="0" hangingPunct="1">
                        <a:lnSpc>
                          <a:spcPct val="100000"/>
                        </a:lnSpc>
                        <a:spcBef>
                          <a:spcPts val="0"/>
                        </a:spcBef>
                        <a:spcAft>
                          <a:spcPts val="0"/>
                        </a:spcAft>
                        <a:buClrTx/>
                        <a:buSzTx/>
                        <a:buFontTx/>
                        <a:buNone/>
                        <a:tabLst/>
                        <a:defRPr/>
                      </a:pPr>
                      <a:endParaRPr lang="ru-RU" b="0"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dirty="0" smtClean="0">
                          <a:solidFill>
                            <a:schemeClr val="tx1"/>
                          </a:solidFill>
                          <a:latin typeface="Times New Roman" pitchFamily="18" charset="0"/>
                          <a:cs typeface="Times New Roman" pitchFamily="18" charset="0"/>
                        </a:rPr>
                        <a:t>Б. Егер адамның бала кезінде</a:t>
                      </a:r>
                      <a:r>
                        <a:rPr lang="kk-KZ" b="0" baseline="0" dirty="0" smtClean="0">
                          <a:solidFill>
                            <a:schemeClr val="tx1"/>
                          </a:solidFill>
                          <a:latin typeface="Times New Roman" pitchFamily="18" charset="0"/>
                          <a:cs typeface="Times New Roman" pitchFamily="18" charset="0"/>
                        </a:rPr>
                        <a:t> қалқанша                                             </a:t>
                      </a:r>
                      <a:r>
                        <a:rPr lang="kk-KZ" dirty="0" smtClean="0">
                          <a:solidFill>
                            <a:schemeClr val="tx1"/>
                          </a:solidFill>
                          <a:latin typeface="Times New Roman" pitchFamily="18" charset="0"/>
                          <a:cs typeface="Times New Roman" pitchFamily="18" charset="0"/>
                        </a:rPr>
                        <a:t>Акромегеалия</a:t>
                      </a:r>
                      <a:endParaRPr lang="ru-RU"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smtClean="0">
                          <a:solidFill>
                            <a:schemeClr val="tx1"/>
                          </a:solidFill>
                          <a:latin typeface="Times New Roman" pitchFamily="18" charset="0"/>
                          <a:cs typeface="Times New Roman" pitchFamily="18" charset="0"/>
                        </a:rPr>
                        <a:t>безінің қызметі нашар болса, онда оның </a:t>
                      </a: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smtClean="0">
                          <a:solidFill>
                            <a:schemeClr val="tx1"/>
                          </a:solidFill>
                          <a:latin typeface="Times New Roman" pitchFamily="18" charset="0"/>
                          <a:cs typeface="Times New Roman" pitchFamily="18" charset="0"/>
                        </a:rPr>
                        <a:t>бойы өспейді, денесі дұрыс қалыптаспайды,</a:t>
                      </a: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smtClean="0">
                          <a:solidFill>
                            <a:schemeClr val="tx1"/>
                          </a:solidFill>
                          <a:latin typeface="Times New Roman" pitchFamily="18" charset="0"/>
                          <a:cs typeface="Times New Roman" pitchFamily="18" charset="0"/>
                        </a:rPr>
                        <a:t> ақыл </a:t>
                      </a:r>
                      <a:r>
                        <a:rPr lang="en-US" b="0" baseline="0" dirty="0" smtClean="0">
                          <a:solidFill>
                            <a:schemeClr val="tx1"/>
                          </a:solidFill>
                          <a:latin typeface="Times New Roman" pitchFamily="18" charset="0"/>
                          <a:cs typeface="Times New Roman" pitchFamily="18" charset="0"/>
                        </a:rPr>
                        <a:t>–</a:t>
                      </a:r>
                      <a:r>
                        <a:rPr lang="kk-KZ" b="0" baseline="0" dirty="0" smtClean="0">
                          <a:solidFill>
                            <a:schemeClr val="tx1"/>
                          </a:solidFill>
                          <a:latin typeface="Times New Roman" pitchFamily="18" charset="0"/>
                          <a:cs typeface="Times New Roman" pitchFamily="18" charset="0"/>
                        </a:rPr>
                        <a:t> ойы дұрыс дамымайды. Мұндай </a:t>
                      </a: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smtClean="0">
                          <a:solidFill>
                            <a:schemeClr val="tx1"/>
                          </a:solidFill>
                          <a:latin typeface="Times New Roman" pitchFamily="18" charset="0"/>
                          <a:cs typeface="Times New Roman" pitchFamily="18" charset="0"/>
                        </a:rPr>
                        <a:t>кемістікті </a:t>
                      </a:r>
                      <a:r>
                        <a:rPr lang="en-US" b="0" baseline="0" dirty="0" smtClean="0">
                          <a:solidFill>
                            <a:schemeClr val="tx1"/>
                          </a:solidFill>
                          <a:latin typeface="Times New Roman" pitchFamily="18" charset="0"/>
                          <a:cs typeface="Times New Roman" pitchFamily="18" charset="0"/>
                        </a:rPr>
                        <a:t>______________</a:t>
                      </a:r>
                      <a:r>
                        <a:rPr lang="kk-KZ" b="0" baseline="0" dirty="0" smtClean="0">
                          <a:solidFill>
                            <a:schemeClr val="tx1"/>
                          </a:solidFill>
                          <a:latin typeface="Times New Roman" pitchFamily="18" charset="0"/>
                          <a:cs typeface="Times New Roman" pitchFamily="18" charset="0"/>
                        </a:rPr>
                        <a:t>  дейді.</a:t>
                      </a:r>
                    </a:p>
                    <a:p>
                      <a:pPr marL="0" marR="0" indent="0" algn="l" defTabSz="914400" rtl="0" eaLnBrk="1" fontAlgn="auto" latinLnBrk="0" hangingPunct="1">
                        <a:lnSpc>
                          <a:spcPct val="100000"/>
                        </a:lnSpc>
                        <a:spcBef>
                          <a:spcPts val="0"/>
                        </a:spcBef>
                        <a:spcAft>
                          <a:spcPts val="0"/>
                        </a:spcAft>
                        <a:buClrTx/>
                        <a:buSzTx/>
                        <a:buFontTx/>
                        <a:buNone/>
                        <a:tabLst/>
                        <a:defRPr/>
                      </a:pPr>
                      <a:endParaRPr lang="kk-KZ" b="0"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dirty="0" smtClean="0">
                          <a:solidFill>
                            <a:schemeClr val="tx1"/>
                          </a:solidFill>
                          <a:latin typeface="Times New Roman" pitchFamily="18" charset="0"/>
                          <a:cs typeface="Times New Roman" pitchFamily="18" charset="0"/>
                        </a:rPr>
                        <a:t>В. Гипофиздің артқы бөлігі                                                                  </a:t>
                      </a:r>
                      <a:r>
                        <a:rPr lang="kk-KZ" dirty="0" smtClean="0">
                          <a:solidFill>
                            <a:schemeClr val="tx1"/>
                          </a:solidFill>
                          <a:latin typeface="Times New Roman" pitchFamily="18" charset="0"/>
                          <a:cs typeface="Times New Roman" pitchFamily="18" charset="0"/>
                        </a:rPr>
                        <a:t>Меланин</a:t>
                      </a:r>
                      <a:endParaRPr lang="ru-RU"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chemeClr val="tx1"/>
                          </a:solidFill>
                          <a:latin typeface="Times New Roman" pitchFamily="18" charset="0"/>
                          <a:cs typeface="Times New Roman" pitchFamily="18" charset="0"/>
                        </a:rPr>
                        <a:t>_________________</a:t>
                      </a:r>
                      <a:r>
                        <a:rPr lang="kk-KZ" b="0" dirty="0" smtClean="0">
                          <a:solidFill>
                            <a:schemeClr val="tx1"/>
                          </a:solidFill>
                          <a:latin typeface="Times New Roman" pitchFamily="18" charset="0"/>
                          <a:cs typeface="Times New Roman" pitchFamily="18" charset="0"/>
                        </a:rPr>
                        <a:t> гормондарын бөледі.</a:t>
                      </a:r>
                    </a:p>
                    <a:p>
                      <a:endParaRPr lang="kk-KZ" b="0" dirty="0" smtClean="0">
                        <a:solidFill>
                          <a:schemeClr val="tx1"/>
                        </a:solidFill>
                        <a:latin typeface="Times New Roman" pitchFamily="18" charset="0"/>
                        <a:cs typeface="Times New Roman" pitchFamily="18" charset="0"/>
                      </a:endParaRPr>
                    </a:p>
                    <a:p>
                      <a:r>
                        <a:rPr lang="kk-KZ" b="0" dirty="0" smtClean="0">
                          <a:solidFill>
                            <a:schemeClr val="tx1"/>
                          </a:solidFill>
                          <a:latin typeface="Times New Roman" pitchFamily="18" charset="0"/>
                          <a:cs typeface="Times New Roman" pitchFamily="18" charset="0"/>
                        </a:rPr>
                        <a:t>Г. Ересек</a:t>
                      </a:r>
                      <a:r>
                        <a:rPr lang="kk-KZ" b="0" baseline="0" dirty="0" smtClean="0">
                          <a:solidFill>
                            <a:schemeClr val="tx1"/>
                          </a:solidFill>
                          <a:latin typeface="Times New Roman" pitchFamily="18" charset="0"/>
                          <a:cs typeface="Times New Roman" pitchFamily="18" charset="0"/>
                        </a:rPr>
                        <a:t> адамдарда қалқанша безінің  жұмысы                                   </a:t>
                      </a:r>
                      <a:r>
                        <a:rPr lang="kk-KZ" dirty="0" smtClean="0">
                          <a:solidFill>
                            <a:schemeClr val="tx1"/>
                          </a:solidFill>
                          <a:latin typeface="Times New Roman" pitchFamily="18" charset="0"/>
                          <a:cs typeface="Times New Roman" pitchFamily="18" charset="0"/>
                        </a:rPr>
                        <a:t>Бақшаң көз</a:t>
                      </a:r>
                      <a:endParaRPr lang="ru-RU"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smtClean="0">
                          <a:solidFill>
                            <a:schemeClr val="tx1"/>
                          </a:solidFill>
                          <a:latin typeface="Times New Roman" pitchFamily="18" charset="0"/>
                          <a:cs typeface="Times New Roman" pitchFamily="18" charset="0"/>
                        </a:rPr>
                        <a:t>жеткіліксіз болғанда, </a:t>
                      </a:r>
                      <a:r>
                        <a:rPr lang="en-US" b="0" baseline="0" dirty="0" smtClean="0">
                          <a:solidFill>
                            <a:schemeClr val="tx1"/>
                          </a:solidFill>
                          <a:latin typeface="Times New Roman" pitchFamily="18" charset="0"/>
                          <a:cs typeface="Times New Roman" pitchFamily="18" charset="0"/>
                        </a:rPr>
                        <a:t>_____________________</a:t>
                      </a:r>
                      <a:r>
                        <a:rPr lang="kk-KZ" b="0" baseline="0" dirty="0" smtClean="0">
                          <a:solidFill>
                            <a:schemeClr val="tx1"/>
                          </a:solidFill>
                          <a:latin typeface="Times New Roman" pitchFamily="18" charset="0"/>
                          <a:cs typeface="Times New Roman" pitchFamily="18" charset="0"/>
                        </a:rPr>
                        <a:t>                                </a:t>
                      </a:r>
                      <a:r>
                        <a:rPr lang="kk-KZ" dirty="0" smtClean="0">
                          <a:solidFill>
                            <a:schemeClr val="tx1"/>
                          </a:solidFill>
                          <a:latin typeface="Times New Roman" pitchFamily="18" charset="0"/>
                          <a:cs typeface="Times New Roman" pitchFamily="18" charset="0"/>
                        </a:rPr>
                        <a:t>(Безедов ауруы)</a:t>
                      </a:r>
                      <a:endParaRPr lang="kk-KZ" b="0" baseline="0"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smtClean="0">
                          <a:solidFill>
                            <a:schemeClr val="tx1"/>
                          </a:solidFill>
                          <a:latin typeface="Times New Roman" pitchFamily="18" charset="0"/>
                          <a:cs typeface="Times New Roman" pitchFamily="18" charset="0"/>
                        </a:rPr>
                        <a:t>ауруы пайда болады.</a:t>
                      </a:r>
                      <a:endParaRPr lang="ru-RU" b="0" dirty="0" smtClean="0">
                        <a:solidFill>
                          <a:schemeClr val="tx1"/>
                        </a:solidFill>
                        <a:latin typeface="Times New Roman" pitchFamily="18" charset="0"/>
                        <a:cs typeface="Times New Roman" pitchFamily="18" charset="0"/>
                      </a:endParaRPr>
                    </a:p>
                    <a:p>
                      <a:r>
                        <a:rPr lang="kk-KZ" b="0" dirty="0" smtClean="0">
                          <a:solidFill>
                            <a:schemeClr val="tx1"/>
                          </a:solidFill>
                          <a:latin typeface="Times New Roman" pitchFamily="18" charset="0"/>
                          <a:cs typeface="Times New Roman" pitchFamily="18" charset="0"/>
                        </a:rPr>
                        <a:t>Ғ. Қалқанша безінің қызметі мөлшерден</a:t>
                      </a:r>
                      <a:r>
                        <a:rPr lang="kk-KZ" b="0" baseline="0" dirty="0" smtClean="0">
                          <a:solidFill>
                            <a:schemeClr val="tx1"/>
                          </a:solidFill>
                          <a:latin typeface="Times New Roman" pitchFamily="18" charset="0"/>
                          <a:cs typeface="Times New Roman" pitchFamily="18" charset="0"/>
                        </a:rPr>
                        <a:t> жоғары                                 </a:t>
                      </a:r>
                      <a:r>
                        <a:rPr lang="kk-KZ" dirty="0" smtClean="0">
                          <a:solidFill>
                            <a:schemeClr val="tx1"/>
                          </a:solidFill>
                          <a:latin typeface="Times New Roman" pitchFamily="18" charset="0"/>
                          <a:cs typeface="Times New Roman" pitchFamily="18" charset="0"/>
                        </a:rPr>
                        <a:t>Микседема</a:t>
                      </a:r>
                      <a:endParaRPr lang="kk-KZ" b="0" baseline="0"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smtClean="0">
                          <a:solidFill>
                            <a:schemeClr val="tx1"/>
                          </a:solidFill>
                          <a:latin typeface="Times New Roman" pitchFamily="18" charset="0"/>
                          <a:cs typeface="Times New Roman" pitchFamily="18" charset="0"/>
                        </a:rPr>
                        <a:t>болса, </a:t>
                      </a:r>
                      <a:r>
                        <a:rPr lang="en-US" b="0" baseline="0" dirty="0" smtClean="0">
                          <a:solidFill>
                            <a:schemeClr val="tx1"/>
                          </a:solidFill>
                          <a:latin typeface="Times New Roman" pitchFamily="18" charset="0"/>
                          <a:cs typeface="Times New Roman" pitchFamily="18" charset="0"/>
                        </a:rPr>
                        <a:t>________________</a:t>
                      </a:r>
                      <a:r>
                        <a:rPr lang="kk-KZ" b="0" baseline="0" dirty="0" smtClean="0">
                          <a:solidFill>
                            <a:schemeClr val="tx1"/>
                          </a:solidFill>
                          <a:latin typeface="Times New Roman" pitchFamily="18" charset="0"/>
                          <a:cs typeface="Times New Roman" pitchFamily="18" charset="0"/>
                        </a:rPr>
                        <a:t>  ауруы пайда болады.                              (</a:t>
                      </a:r>
                      <a:r>
                        <a:rPr lang="kk-KZ" b="1" baseline="0" dirty="0" smtClean="0">
                          <a:solidFill>
                            <a:schemeClr val="tx1"/>
                          </a:solidFill>
                          <a:latin typeface="Times New Roman" pitchFamily="18" charset="0"/>
                          <a:cs typeface="Times New Roman" pitchFamily="18" charset="0"/>
                        </a:rPr>
                        <a:t>шырышты</a:t>
                      </a:r>
                      <a:r>
                        <a:rPr lang="kk-KZ" b="0" baseline="0" dirty="0" smtClean="0">
                          <a:solidFill>
                            <a:schemeClr val="tx1"/>
                          </a:solidFill>
                          <a:latin typeface="Times New Roman" pitchFamily="18" charset="0"/>
                          <a:cs typeface="Times New Roman" pitchFamily="18" charset="0"/>
                        </a:rPr>
                        <a:t> </a:t>
                      </a:r>
                      <a:r>
                        <a:rPr lang="kk-KZ" b="1" baseline="0" dirty="0" smtClean="0">
                          <a:solidFill>
                            <a:schemeClr val="tx1"/>
                          </a:solidFill>
                          <a:latin typeface="Times New Roman" pitchFamily="18" charset="0"/>
                          <a:cs typeface="Times New Roman" pitchFamily="18" charset="0"/>
                        </a:rPr>
                        <a:t>ісік</a:t>
                      </a:r>
                      <a:r>
                        <a:rPr lang="kk-KZ" b="0" baseline="0" dirty="0" smtClean="0">
                          <a:solidFill>
                            <a:schemeClr val="tx1"/>
                          </a:solidFill>
                          <a:latin typeface="Times New Roman" pitchFamily="18" charset="0"/>
                          <a:cs typeface="Times New Roman" pitchFamily="18" charset="0"/>
                        </a:rPr>
                        <a:t>)</a:t>
                      </a:r>
                      <a:endParaRPr lang="ru-RU" b="0"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b="0"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b="0"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b="0" dirty="0" smtClean="0">
                        <a:solidFill>
                          <a:schemeClr val="tx1"/>
                        </a:solidFill>
                        <a:latin typeface="Times New Roman" pitchFamily="18" charset="0"/>
                        <a:cs typeface="Times New Roman" pitchFamily="18" charset="0"/>
                      </a:endParaRPr>
                    </a:p>
                    <a:p>
                      <a:endParaRPr lang="ru-RU"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r>
            </a:tbl>
          </a:graphicData>
        </a:graphic>
      </p:graphicFrame>
      <p:cxnSp>
        <p:nvCxnSpPr>
          <p:cNvPr id="5" name="Прямая со стрелкой 4"/>
          <p:cNvCxnSpPr/>
          <p:nvPr/>
        </p:nvCxnSpPr>
        <p:spPr>
          <a:xfrm>
            <a:off x="4643438" y="500042"/>
            <a:ext cx="1857388" cy="164307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6" name="Прямая со стрелкой 5"/>
          <p:cNvCxnSpPr/>
          <p:nvPr/>
        </p:nvCxnSpPr>
        <p:spPr>
          <a:xfrm>
            <a:off x="3786182" y="1500174"/>
            <a:ext cx="2714644" cy="221457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7" name="Прямая со стрелкой 6"/>
          <p:cNvCxnSpPr/>
          <p:nvPr/>
        </p:nvCxnSpPr>
        <p:spPr>
          <a:xfrm flipV="1">
            <a:off x="4214810" y="285728"/>
            <a:ext cx="2286016" cy="221457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8" name="Прямая со стрелкой 7"/>
          <p:cNvCxnSpPr/>
          <p:nvPr/>
        </p:nvCxnSpPr>
        <p:spPr>
          <a:xfrm flipV="1">
            <a:off x="3786182" y="1285860"/>
            <a:ext cx="2714644" cy="264320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7"/>
          <p:cNvGraphicFramePr>
            <a:graphicFrameLocks noGrp="1"/>
          </p:cNvGraphicFramePr>
          <p:nvPr>
            <p:ph idx="1"/>
          </p:nvPr>
        </p:nvGraphicFramePr>
        <p:xfrm>
          <a:off x="0" y="0"/>
          <a:ext cx="9144000" cy="6949440"/>
        </p:xfrm>
        <a:graphic>
          <a:graphicData uri="http://schemas.openxmlformats.org/drawingml/2006/table">
            <a:tbl>
              <a:tblPr firstRow="1" bandRow="1">
                <a:tableStyleId>{5C22544A-7EE6-4342-B048-85BDC9FD1C3A}</a:tableStyleId>
              </a:tblPr>
              <a:tblGrid>
                <a:gridCol w="9144000"/>
              </a:tblGrid>
              <a:tr h="685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k-KZ" b="0" dirty="0" smtClean="0">
                          <a:solidFill>
                            <a:schemeClr val="tx1"/>
                          </a:solidFill>
                          <a:latin typeface="Times New Roman" pitchFamily="18" charset="0"/>
                          <a:cs typeface="Times New Roman" pitchFamily="18" charset="0"/>
                        </a:rPr>
                        <a:t>А. Егер ересек адам гипофиз өсу гормонын                                       </a:t>
                      </a:r>
                      <a:r>
                        <a:rPr lang="kk-KZ" b="1" dirty="0" smtClean="0">
                          <a:solidFill>
                            <a:schemeClr val="tx1"/>
                          </a:solidFill>
                          <a:latin typeface="Times New Roman" pitchFamily="18" charset="0"/>
                          <a:cs typeface="Times New Roman" pitchFamily="18" charset="0"/>
                        </a:rPr>
                        <a:t>Кретинизм</a:t>
                      </a:r>
                      <a:endParaRPr lang="ru-RU" b="1"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dirty="0" smtClean="0">
                          <a:solidFill>
                            <a:schemeClr val="tx1"/>
                          </a:solidFill>
                          <a:latin typeface="Times New Roman" pitchFamily="18" charset="0"/>
                          <a:cs typeface="Times New Roman" pitchFamily="18" charset="0"/>
                        </a:rPr>
                        <a:t>көптеп бөлсе, олар </a:t>
                      </a:r>
                      <a:r>
                        <a:rPr lang="en-US" b="0" dirty="0" smtClean="0">
                          <a:solidFill>
                            <a:schemeClr val="tx1"/>
                          </a:solidFill>
                          <a:latin typeface="Times New Roman" pitchFamily="18" charset="0"/>
                          <a:cs typeface="Times New Roman" pitchFamily="18" charset="0"/>
                        </a:rPr>
                        <a:t>___________</a:t>
                      </a:r>
                      <a:r>
                        <a:rPr lang="kk-KZ" b="0" dirty="0" smtClean="0">
                          <a:solidFill>
                            <a:schemeClr val="tx1"/>
                          </a:solidFill>
                          <a:latin typeface="Times New Roman" pitchFamily="18" charset="0"/>
                          <a:cs typeface="Times New Roman" pitchFamily="18" charset="0"/>
                        </a:rPr>
                        <a:t> деп аталатын </a:t>
                      </a:r>
                    </a:p>
                    <a:p>
                      <a:pPr marL="0" marR="0" indent="0" algn="l" defTabSz="914400" rtl="0" eaLnBrk="1" fontAlgn="auto" latinLnBrk="0" hangingPunct="1">
                        <a:lnSpc>
                          <a:spcPct val="100000"/>
                        </a:lnSpc>
                        <a:spcBef>
                          <a:spcPts val="0"/>
                        </a:spcBef>
                        <a:spcAft>
                          <a:spcPts val="0"/>
                        </a:spcAft>
                        <a:buClrTx/>
                        <a:buSzTx/>
                        <a:buFontTx/>
                        <a:buNone/>
                        <a:tabLst/>
                        <a:defRPr/>
                      </a:pPr>
                      <a:r>
                        <a:rPr lang="kk-KZ" b="0" dirty="0" smtClean="0">
                          <a:solidFill>
                            <a:schemeClr val="tx1"/>
                          </a:solidFill>
                          <a:latin typeface="Times New Roman" pitchFamily="18" charset="0"/>
                          <a:cs typeface="Times New Roman" pitchFamily="18" charset="0"/>
                        </a:rPr>
                        <a:t>ауруға шалдығады.</a:t>
                      </a:r>
                    </a:p>
                    <a:p>
                      <a:pPr marL="0" marR="0" indent="0" algn="l" defTabSz="914400" rtl="0" eaLnBrk="1" fontAlgn="auto" latinLnBrk="0" hangingPunct="1">
                        <a:lnSpc>
                          <a:spcPct val="100000"/>
                        </a:lnSpc>
                        <a:spcBef>
                          <a:spcPts val="0"/>
                        </a:spcBef>
                        <a:spcAft>
                          <a:spcPts val="0"/>
                        </a:spcAft>
                        <a:buClrTx/>
                        <a:buSzTx/>
                        <a:buFontTx/>
                        <a:buNone/>
                        <a:tabLst/>
                        <a:defRPr/>
                      </a:pPr>
                      <a:endParaRPr lang="kk-KZ" b="0"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dirty="0" smtClean="0">
                          <a:solidFill>
                            <a:schemeClr val="tx1"/>
                          </a:solidFill>
                          <a:latin typeface="Times New Roman" pitchFamily="18" charset="0"/>
                          <a:cs typeface="Times New Roman" pitchFamily="18" charset="0"/>
                        </a:rPr>
                        <a:t>Ә. Гипофиздің</a:t>
                      </a:r>
                      <a:r>
                        <a:rPr lang="kk-KZ" b="0" baseline="0" dirty="0" smtClean="0">
                          <a:solidFill>
                            <a:schemeClr val="tx1"/>
                          </a:solidFill>
                          <a:latin typeface="Times New Roman" pitchFamily="18" charset="0"/>
                          <a:cs typeface="Times New Roman" pitchFamily="18" charset="0"/>
                        </a:rPr>
                        <a:t> ортаңғы бөлігі                                                              </a:t>
                      </a:r>
                      <a:r>
                        <a:rPr lang="kk-KZ" dirty="0" smtClean="0">
                          <a:solidFill>
                            <a:schemeClr val="tx1"/>
                          </a:solidFill>
                          <a:latin typeface="Times New Roman" pitchFamily="18" charset="0"/>
                          <a:cs typeface="Times New Roman" pitchFamily="18" charset="0"/>
                        </a:rPr>
                        <a:t>Вазопрессин,</a:t>
                      </a:r>
                      <a:r>
                        <a:rPr lang="kk-KZ" baseline="0" dirty="0" smtClean="0">
                          <a:solidFill>
                            <a:schemeClr val="tx1"/>
                          </a:solidFill>
                          <a:latin typeface="Times New Roman" pitchFamily="18" charset="0"/>
                          <a:cs typeface="Times New Roman" pitchFamily="18" charset="0"/>
                        </a:rPr>
                        <a:t> </a:t>
                      </a:r>
                      <a:r>
                        <a:rPr lang="kk-KZ" dirty="0" smtClean="0">
                          <a:solidFill>
                            <a:schemeClr val="tx1"/>
                          </a:solidFill>
                          <a:latin typeface="Times New Roman" pitchFamily="18" charset="0"/>
                          <a:cs typeface="Times New Roman" pitchFamily="18" charset="0"/>
                        </a:rPr>
                        <a:t>окситоцин</a:t>
                      </a:r>
                      <a:endParaRPr lang="ru-RU"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solidFill>
                            <a:schemeClr val="tx1"/>
                          </a:solidFill>
                          <a:latin typeface="Times New Roman" pitchFamily="18" charset="0"/>
                          <a:cs typeface="Times New Roman" pitchFamily="18" charset="0"/>
                        </a:rPr>
                        <a:t>________________</a:t>
                      </a:r>
                      <a:r>
                        <a:rPr lang="kk-KZ" b="0" baseline="0" dirty="0" smtClean="0">
                          <a:solidFill>
                            <a:schemeClr val="tx1"/>
                          </a:solidFill>
                          <a:latin typeface="Times New Roman" pitchFamily="18" charset="0"/>
                          <a:cs typeface="Times New Roman" pitchFamily="18" charset="0"/>
                        </a:rPr>
                        <a:t> гормонын бөледі.</a:t>
                      </a:r>
                    </a:p>
                    <a:p>
                      <a:pPr marL="0" marR="0" indent="0" algn="l" defTabSz="914400" rtl="0" eaLnBrk="1" fontAlgn="auto" latinLnBrk="0" hangingPunct="1">
                        <a:lnSpc>
                          <a:spcPct val="100000"/>
                        </a:lnSpc>
                        <a:spcBef>
                          <a:spcPts val="0"/>
                        </a:spcBef>
                        <a:spcAft>
                          <a:spcPts val="0"/>
                        </a:spcAft>
                        <a:buClrTx/>
                        <a:buSzTx/>
                        <a:buFontTx/>
                        <a:buNone/>
                        <a:tabLst/>
                        <a:defRPr/>
                      </a:pPr>
                      <a:endParaRPr lang="ru-RU" b="0"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dirty="0" smtClean="0">
                          <a:solidFill>
                            <a:schemeClr val="tx1"/>
                          </a:solidFill>
                          <a:latin typeface="Times New Roman" pitchFamily="18" charset="0"/>
                          <a:cs typeface="Times New Roman" pitchFamily="18" charset="0"/>
                        </a:rPr>
                        <a:t>Б. Егер адамның бала кезінде</a:t>
                      </a:r>
                      <a:r>
                        <a:rPr lang="kk-KZ" b="0" baseline="0" dirty="0" smtClean="0">
                          <a:solidFill>
                            <a:schemeClr val="tx1"/>
                          </a:solidFill>
                          <a:latin typeface="Times New Roman" pitchFamily="18" charset="0"/>
                          <a:cs typeface="Times New Roman" pitchFamily="18" charset="0"/>
                        </a:rPr>
                        <a:t> қалқанша                                             </a:t>
                      </a:r>
                      <a:r>
                        <a:rPr lang="kk-KZ" dirty="0" smtClean="0">
                          <a:solidFill>
                            <a:schemeClr val="tx1"/>
                          </a:solidFill>
                          <a:latin typeface="Times New Roman" pitchFamily="18" charset="0"/>
                          <a:cs typeface="Times New Roman" pitchFamily="18" charset="0"/>
                        </a:rPr>
                        <a:t>Акромегеалия</a:t>
                      </a:r>
                      <a:endParaRPr lang="ru-RU"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smtClean="0">
                          <a:solidFill>
                            <a:schemeClr val="tx1"/>
                          </a:solidFill>
                          <a:latin typeface="Times New Roman" pitchFamily="18" charset="0"/>
                          <a:cs typeface="Times New Roman" pitchFamily="18" charset="0"/>
                        </a:rPr>
                        <a:t>безінің қызметі нашар болса, онда оның </a:t>
                      </a: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smtClean="0">
                          <a:solidFill>
                            <a:schemeClr val="tx1"/>
                          </a:solidFill>
                          <a:latin typeface="Times New Roman" pitchFamily="18" charset="0"/>
                          <a:cs typeface="Times New Roman" pitchFamily="18" charset="0"/>
                        </a:rPr>
                        <a:t>бойы өспейді, денесі дұрыс қалыптаспайды,</a:t>
                      </a: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smtClean="0">
                          <a:solidFill>
                            <a:schemeClr val="tx1"/>
                          </a:solidFill>
                          <a:latin typeface="Times New Roman" pitchFamily="18" charset="0"/>
                          <a:cs typeface="Times New Roman" pitchFamily="18" charset="0"/>
                        </a:rPr>
                        <a:t> ақыл </a:t>
                      </a:r>
                      <a:r>
                        <a:rPr lang="en-US" b="0" baseline="0" dirty="0" smtClean="0">
                          <a:solidFill>
                            <a:schemeClr val="tx1"/>
                          </a:solidFill>
                          <a:latin typeface="Times New Roman" pitchFamily="18" charset="0"/>
                          <a:cs typeface="Times New Roman" pitchFamily="18" charset="0"/>
                        </a:rPr>
                        <a:t>–</a:t>
                      </a:r>
                      <a:r>
                        <a:rPr lang="kk-KZ" b="0" baseline="0" dirty="0" smtClean="0">
                          <a:solidFill>
                            <a:schemeClr val="tx1"/>
                          </a:solidFill>
                          <a:latin typeface="Times New Roman" pitchFamily="18" charset="0"/>
                          <a:cs typeface="Times New Roman" pitchFamily="18" charset="0"/>
                        </a:rPr>
                        <a:t> ойы дұрыс дамымайды. Мұндай </a:t>
                      </a: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smtClean="0">
                          <a:solidFill>
                            <a:schemeClr val="tx1"/>
                          </a:solidFill>
                          <a:latin typeface="Times New Roman" pitchFamily="18" charset="0"/>
                          <a:cs typeface="Times New Roman" pitchFamily="18" charset="0"/>
                        </a:rPr>
                        <a:t>кемістікті </a:t>
                      </a:r>
                      <a:r>
                        <a:rPr lang="en-US" b="0" baseline="0" dirty="0" smtClean="0">
                          <a:solidFill>
                            <a:schemeClr val="tx1"/>
                          </a:solidFill>
                          <a:latin typeface="Times New Roman" pitchFamily="18" charset="0"/>
                          <a:cs typeface="Times New Roman" pitchFamily="18" charset="0"/>
                        </a:rPr>
                        <a:t>______________</a:t>
                      </a:r>
                      <a:r>
                        <a:rPr lang="kk-KZ" b="0" baseline="0" dirty="0" smtClean="0">
                          <a:solidFill>
                            <a:schemeClr val="tx1"/>
                          </a:solidFill>
                          <a:latin typeface="Times New Roman" pitchFamily="18" charset="0"/>
                          <a:cs typeface="Times New Roman" pitchFamily="18" charset="0"/>
                        </a:rPr>
                        <a:t>  дейді.</a:t>
                      </a:r>
                    </a:p>
                    <a:p>
                      <a:pPr marL="0" marR="0" indent="0" algn="l" defTabSz="914400" rtl="0" eaLnBrk="1" fontAlgn="auto" latinLnBrk="0" hangingPunct="1">
                        <a:lnSpc>
                          <a:spcPct val="100000"/>
                        </a:lnSpc>
                        <a:spcBef>
                          <a:spcPts val="0"/>
                        </a:spcBef>
                        <a:spcAft>
                          <a:spcPts val="0"/>
                        </a:spcAft>
                        <a:buClrTx/>
                        <a:buSzTx/>
                        <a:buFontTx/>
                        <a:buNone/>
                        <a:tabLst/>
                        <a:defRPr/>
                      </a:pPr>
                      <a:endParaRPr lang="kk-KZ" b="0"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dirty="0" smtClean="0">
                          <a:solidFill>
                            <a:schemeClr val="tx1"/>
                          </a:solidFill>
                          <a:latin typeface="Times New Roman" pitchFamily="18" charset="0"/>
                          <a:cs typeface="Times New Roman" pitchFamily="18" charset="0"/>
                        </a:rPr>
                        <a:t>В. Гипофиздің артқы бөлігі                                                                  </a:t>
                      </a:r>
                      <a:r>
                        <a:rPr lang="kk-KZ" dirty="0" smtClean="0">
                          <a:solidFill>
                            <a:schemeClr val="tx1"/>
                          </a:solidFill>
                          <a:latin typeface="Times New Roman" pitchFamily="18" charset="0"/>
                          <a:cs typeface="Times New Roman" pitchFamily="18" charset="0"/>
                        </a:rPr>
                        <a:t>Меланин</a:t>
                      </a:r>
                      <a:endParaRPr lang="ru-RU"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chemeClr val="tx1"/>
                          </a:solidFill>
                          <a:latin typeface="Times New Roman" pitchFamily="18" charset="0"/>
                          <a:cs typeface="Times New Roman" pitchFamily="18" charset="0"/>
                        </a:rPr>
                        <a:t>_________________</a:t>
                      </a:r>
                      <a:r>
                        <a:rPr lang="kk-KZ" b="0" dirty="0" smtClean="0">
                          <a:solidFill>
                            <a:schemeClr val="tx1"/>
                          </a:solidFill>
                          <a:latin typeface="Times New Roman" pitchFamily="18" charset="0"/>
                          <a:cs typeface="Times New Roman" pitchFamily="18" charset="0"/>
                        </a:rPr>
                        <a:t> гормондарын бөледі.</a:t>
                      </a:r>
                    </a:p>
                    <a:p>
                      <a:endParaRPr lang="kk-KZ" b="0" dirty="0" smtClean="0">
                        <a:solidFill>
                          <a:schemeClr val="tx1"/>
                        </a:solidFill>
                        <a:latin typeface="Times New Roman" pitchFamily="18" charset="0"/>
                        <a:cs typeface="Times New Roman" pitchFamily="18" charset="0"/>
                      </a:endParaRPr>
                    </a:p>
                    <a:p>
                      <a:r>
                        <a:rPr lang="kk-KZ" b="0" dirty="0" smtClean="0">
                          <a:solidFill>
                            <a:schemeClr val="tx1"/>
                          </a:solidFill>
                          <a:latin typeface="Times New Roman" pitchFamily="18" charset="0"/>
                          <a:cs typeface="Times New Roman" pitchFamily="18" charset="0"/>
                        </a:rPr>
                        <a:t>Г. Ересек</a:t>
                      </a:r>
                      <a:r>
                        <a:rPr lang="kk-KZ" b="0" baseline="0" dirty="0" smtClean="0">
                          <a:solidFill>
                            <a:schemeClr val="tx1"/>
                          </a:solidFill>
                          <a:latin typeface="Times New Roman" pitchFamily="18" charset="0"/>
                          <a:cs typeface="Times New Roman" pitchFamily="18" charset="0"/>
                        </a:rPr>
                        <a:t> адамдарда қалқанша безінің  жұмысы                                   </a:t>
                      </a:r>
                      <a:r>
                        <a:rPr lang="kk-KZ" dirty="0" smtClean="0">
                          <a:solidFill>
                            <a:schemeClr val="tx1"/>
                          </a:solidFill>
                          <a:latin typeface="Times New Roman" pitchFamily="18" charset="0"/>
                          <a:cs typeface="Times New Roman" pitchFamily="18" charset="0"/>
                        </a:rPr>
                        <a:t>Бақшаң көз</a:t>
                      </a:r>
                      <a:endParaRPr lang="ru-RU"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smtClean="0">
                          <a:solidFill>
                            <a:schemeClr val="tx1"/>
                          </a:solidFill>
                          <a:latin typeface="Times New Roman" pitchFamily="18" charset="0"/>
                          <a:cs typeface="Times New Roman" pitchFamily="18" charset="0"/>
                        </a:rPr>
                        <a:t>жеткіліксіз болғанда, </a:t>
                      </a:r>
                      <a:r>
                        <a:rPr lang="en-US" b="0" baseline="0" dirty="0" smtClean="0">
                          <a:solidFill>
                            <a:schemeClr val="tx1"/>
                          </a:solidFill>
                          <a:latin typeface="Times New Roman" pitchFamily="18" charset="0"/>
                          <a:cs typeface="Times New Roman" pitchFamily="18" charset="0"/>
                        </a:rPr>
                        <a:t>_____________________</a:t>
                      </a:r>
                      <a:r>
                        <a:rPr lang="kk-KZ" b="0" baseline="0" dirty="0" smtClean="0">
                          <a:solidFill>
                            <a:schemeClr val="tx1"/>
                          </a:solidFill>
                          <a:latin typeface="Times New Roman" pitchFamily="18" charset="0"/>
                          <a:cs typeface="Times New Roman" pitchFamily="18" charset="0"/>
                        </a:rPr>
                        <a:t>                                </a:t>
                      </a:r>
                      <a:r>
                        <a:rPr lang="kk-KZ" dirty="0" smtClean="0">
                          <a:solidFill>
                            <a:schemeClr val="tx1"/>
                          </a:solidFill>
                          <a:latin typeface="Times New Roman" pitchFamily="18" charset="0"/>
                          <a:cs typeface="Times New Roman" pitchFamily="18" charset="0"/>
                        </a:rPr>
                        <a:t>(Безедов ауруы)</a:t>
                      </a:r>
                      <a:endParaRPr lang="kk-KZ" b="0" baseline="0"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smtClean="0">
                          <a:solidFill>
                            <a:schemeClr val="tx1"/>
                          </a:solidFill>
                          <a:latin typeface="Times New Roman" pitchFamily="18" charset="0"/>
                          <a:cs typeface="Times New Roman" pitchFamily="18" charset="0"/>
                        </a:rPr>
                        <a:t>ауруы пайда болады.</a:t>
                      </a:r>
                      <a:endParaRPr lang="ru-RU" b="0" dirty="0" smtClean="0">
                        <a:solidFill>
                          <a:schemeClr val="tx1"/>
                        </a:solidFill>
                        <a:latin typeface="Times New Roman" pitchFamily="18" charset="0"/>
                        <a:cs typeface="Times New Roman" pitchFamily="18" charset="0"/>
                      </a:endParaRPr>
                    </a:p>
                    <a:p>
                      <a:r>
                        <a:rPr lang="kk-KZ" b="0" dirty="0" smtClean="0">
                          <a:solidFill>
                            <a:schemeClr val="tx1"/>
                          </a:solidFill>
                          <a:latin typeface="Times New Roman" pitchFamily="18" charset="0"/>
                          <a:cs typeface="Times New Roman" pitchFamily="18" charset="0"/>
                        </a:rPr>
                        <a:t>Ғ. Қалқанша безінің қызметі мөлшерден</a:t>
                      </a:r>
                      <a:r>
                        <a:rPr lang="kk-KZ" b="0" baseline="0" dirty="0" smtClean="0">
                          <a:solidFill>
                            <a:schemeClr val="tx1"/>
                          </a:solidFill>
                          <a:latin typeface="Times New Roman" pitchFamily="18" charset="0"/>
                          <a:cs typeface="Times New Roman" pitchFamily="18" charset="0"/>
                        </a:rPr>
                        <a:t> жоғары                                 </a:t>
                      </a:r>
                      <a:r>
                        <a:rPr lang="kk-KZ" dirty="0" smtClean="0">
                          <a:solidFill>
                            <a:schemeClr val="tx1"/>
                          </a:solidFill>
                          <a:latin typeface="Times New Roman" pitchFamily="18" charset="0"/>
                          <a:cs typeface="Times New Roman" pitchFamily="18" charset="0"/>
                        </a:rPr>
                        <a:t>Микседема</a:t>
                      </a:r>
                      <a:endParaRPr lang="kk-KZ" b="0" baseline="0"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smtClean="0">
                          <a:solidFill>
                            <a:schemeClr val="tx1"/>
                          </a:solidFill>
                          <a:latin typeface="Times New Roman" pitchFamily="18" charset="0"/>
                          <a:cs typeface="Times New Roman" pitchFamily="18" charset="0"/>
                        </a:rPr>
                        <a:t>болса, </a:t>
                      </a:r>
                      <a:r>
                        <a:rPr lang="en-US" b="0" baseline="0" dirty="0" smtClean="0">
                          <a:solidFill>
                            <a:schemeClr val="tx1"/>
                          </a:solidFill>
                          <a:latin typeface="Times New Roman" pitchFamily="18" charset="0"/>
                          <a:cs typeface="Times New Roman" pitchFamily="18" charset="0"/>
                        </a:rPr>
                        <a:t>________________</a:t>
                      </a:r>
                      <a:r>
                        <a:rPr lang="kk-KZ" b="0" baseline="0" dirty="0" smtClean="0">
                          <a:solidFill>
                            <a:schemeClr val="tx1"/>
                          </a:solidFill>
                          <a:latin typeface="Times New Roman" pitchFamily="18" charset="0"/>
                          <a:cs typeface="Times New Roman" pitchFamily="18" charset="0"/>
                        </a:rPr>
                        <a:t>  ауруы пайда болады.                              (</a:t>
                      </a:r>
                      <a:r>
                        <a:rPr lang="kk-KZ" b="1" baseline="0" dirty="0" smtClean="0">
                          <a:solidFill>
                            <a:schemeClr val="tx1"/>
                          </a:solidFill>
                          <a:latin typeface="Times New Roman" pitchFamily="18" charset="0"/>
                          <a:cs typeface="Times New Roman" pitchFamily="18" charset="0"/>
                        </a:rPr>
                        <a:t>шырышты</a:t>
                      </a:r>
                      <a:r>
                        <a:rPr lang="kk-KZ" b="0" baseline="0" dirty="0" smtClean="0">
                          <a:solidFill>
                            <a:schemeClr val="tx1"/>
                          </a:solidFill>
                          <a:latin typeface="Times New Roman" pitchFamily="18" charset="0"/>
                          <a:cs typeface="Times New Roman" pitchFamily="18" charset="0"/>
                        </a:rPr>
                        <a:t> </a:t>
                      </a:r>
                      <a:r>
                        <a:rPr lang="kk-KZ" b="1" baseline="0" dirty="0" smtClean="0">
                          <a:solidFill>
                            <a:schemeClr val="tx1"/>
                          </a:solidFill>
                          <a:latin typeface="Times New Roman" pitchFamily="18" charset="0"/>
                          <a:cs typeface="Times New Roman" pitchFamily="18" charset="0"/>
                        </a:rPr>
                        <a:t>ісік</a:t>
                      </a:r>
                      <a:r>
                        <a:rPr lang="kk-KZ" b="0" baseline="0" dirty="0" smtClean="0">
                          <a:solidFill>
                            <a:schemeClr val="tx1"/>
                          </a:solidFill>
                          <a:latin typeface="Times New Roman" pitchFamily="18" charset="0"/>
                          <a:cs typeface="Times New Roman" pitchFamily="18" charset="0"/>
                        </a:rPr>
                        <a:t>)</a:t>
                      </a:r>
                      <a:endParaRPr lang="ru-RU" b="0"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b="0"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b="0"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b="0" dirty="0" smtClean="0">
                        <a:solidFill>
                          <a:schemeClr val="tx1"/>
                        </a:solidFill>
                        <a:latin typeface="Times New Roman" pitchFamily="18" charset="0"/>
                        <a:cs typeface="Times New Roman" pitchFamily="18" charset="0"/>
                      </a:endParaRPr>
                    </a:p>
                    <a:p>
                      <a:endParaRPr lang="ru-RU"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r>
            </a:tbl>
          </a:graphicData>
        </a:graphic>
      </p:graphicFrame>
      <p:cxnSp>
        <p:nvCxnSpPr>
          <p:cNvPr id="5" name="Прямая со стрелкой 4"/>
          <p:cNvCxnSpPr/>
          <p:nvPr/>
        </p:nvCxnSpPr>
        <p:spPr>
          <a:xfrm>
            <a:off x="4643438" y="500042"/>
            <a:ext cx="1857388" cy="164307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6" name="Прямая со стрелкой 5"/>
          <p:cNvCxnSpPr/>
          <p:nvPr/>
        </p:nvCxnSpPr>
        <p:spPr>
          <a:xfrm>
            <a:off x="3786182" y="1500174"/>
            <a:ext cx="2714644" cy="221457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7" name="Прямая со стрелкой 6"/>
          <p:cNvCxnSpPr/>
          <p:nvPr/>
        </p:nvCxnSpPr>
        <p:spPr>
          <a:xfrm flipV="1">
            <a:off x="4214810" y="285728"/>
            <a:ext cx="2286016" cy="221457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8" name="Прямая со стрелкой 7"/>
          <p:cNvCxnSpPr/>
          <p:nvPr/>
        </p:nvCxnSpPr>
        <p:spPr>
          <a:xfrm flipV="1">
            <a:off x="3786182" y="1285860"/>
            <a:ext cx="2714644" cy="264320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9" name="Прямая со стрелкой 8"/>
          <p:cNvCxnSpPr/>
          <p:nvPr/>
        </p:nvCxnSpPr>
        <p:spPr>
          <a:xfrm>
            <a:off x="4857752" y="4857760"/>
            <a:ext cx="1500198" cy="64294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7"/>
          <p:cNvGraphicFramePr>
            <a:graphicFrameLocks noGrp="1"/>
          </p:cNvGraphicFramePr>
          <p:nvPr>
            <p:ph idx="1"/>
          </p:nvPr>
        </p:nvGraphicFramePr>
        <p:xfrm>
          <a:off x="0" y="0"/>
          <a:ext cx="9144000" cy="6949440"/>
        </p:xfrm>
        <a:graphic>
          <a:graphicData uri="http://schemas.openxmlformats.org/drawingml/2006/table">
            <a:tbl>
              <a:tblPr firstRow="1" bandRow="1">
                <a:tableStyleId>{5C22544A-7EE6-4342-B048-85BDC9FD1C3A}</a:tableStyleId>
              </a:tblPr>
              <a:tblGrid>
                <a:gridCol w="9144000"/>
              </a:tblGrid>
              <a:tr h="685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k-KZ" b="0" dirty="0" smtClean="0">
                          <a:solidFill>
                            <a:schemeClr val="tx1"/>
                          </a:solidFill>
                          <a:latin typeface="Times New Roman" pitchFamily="18" charset="0"/>
                          <a:cs typeface="Times New Roman" pitchFamily="18" charset="0"/>
                        </a:rPr>
                        <a:t>А. Егер ересек адам гипофиз өсу гормонын                                       </a:t>
                      </a:r>
                      <a:r>
                        <a:rPr lang="kk-KZ" b="1" dirty="0" smtClean="0">
                          <a:solidFill>
                            <a:schemeClr val="tx1"/>
                          </a:solidFill>
                          <a:latin typeface="Times New Roman" pitchFamily="18" charset="0"/>
                          <a:cs typeface="Times New Roman" pitchFamily="18" charset="0"/>
                        </a:rPr>
                        <a:t>Кретинизм</a:t>
                      </a:r>
                      <a:endParaRPr lang="ru-RU" b="1"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dirty="0" smtClean="0">
                          <a:solidFill>
                            <a:schemeClr val="tx1"/>
                          </a:solidFill>
                          <a:latin typeface="Times New Roman" pitchFamily="18" charset="0"/>
                          <a:cs typeface="Times New Roman" pitchFamily="18" charset="0"/>
                        </a:rPr>
                        <a:t>көптеп бөлсе, олар </a:t>
                      </a:r>
                      <a:r>
                        <a:rPr lang="en-US" b="0" dirty="0" smtClean="0">
                          <a:solidFill>
                            <a:schemeClr val="tx1"/>
                          </a:solidFill>
                          <a:latin typeface="Times New Roman" pitchFamily="18" charset="0"/>
                          <a:cs typeface="Times New Roman" pitchFamily="18" charset="0"/>
                        </a:rPr>
                        <a:t>___________</a:t>
                      </a:r>
                      <a:r>
                        <a:rPr lang="kk-KZ" b="0" dirty="0" smtClean="0">
                          <a:solidFill>
                            <a:schemeClr val="tx1"/>
                          </a:solidFill>
                          <a:latin typeface="Times New Roman" pitchFamily="18" charset="0"/>
                          <a:cs typeface="Times New Roman" pitchFamily="18" charset="0"/>
                        </a:rPr>
                        <a:t> деп аталатын </a:t>
                      </a:r>
                    </a:p>
                    <a:p>
                      <a:pPr marL="0" marR="0" indent="0" algn="l" defTabSz="914400" rtl="0" eaLnBrk="1" fontAlgn="auto" latinLnBrk="0" hangingPunct="1">
                        <a:lnSpc>
                          <a:spcPct val="100000"/>
                        </a:lnSpc>
                        <a:spcBef>
                          <a:spcPts val="0"/>
                        </a:spcBef>
                        <a:spcAft>
                          <a:spcPts val="0"/>
                        </a:spcAft>
                        <a:buClrTx/>
                        <a:buSzTx/>
                        <a:buFontTx/>
                        <a:buNone/>
                        <a:tabLst/>
                        <a:defRPr/>
                      </a:pPr>
                      <a:r>
                        <a:rPr lang="kk-KZ" b="0" dirty="0" smtClean="0">
                          <a:solidFill>
                            <a:schemeClr val="tx1"/>
                          </a:solidFill>
                          <a:latin typeface="Times New Roman" pitchFamily="18" charset="0"/>
                          <a:cs typeface="Times New Roman" pitchFamily="18" charset="0"/>
                        </a:rPr>
                        <a:t>ауруға шалдығады.</a:t>
                      </a:r>
                    </a:p>
                    <a:p>
                      <a:pPr marL="0" marR="0" indent="0" algn="l" defTabSz="914400" rtl="0" eaLnBrk="1" fontAlgn="auto" latinLnBrk="0" hangingPunct="1">
                        <a:lnSpc>
                          <a:spcPct val="100000"/>
                        </a:lnSpc>
                        <a:spcBef>
                          <a:spcPts val="0"/>
                        </a:spcBef>
                        <a:spcAft>
                          <a:spcPts val="0"/>
                        </a:spcAft>
                        <a:buClrTx/>
                        <a:buSzTx/>
                        <a:buFontTx/>
                        <a:buNone/>
                        <a:tabLst/>
                        <a:defRPr/>
                      </a:pPr>
                      <a:endParaRPr lang="kk-KZ" b="0"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dirty="0" smtClean="0">
                          <a:solidFill>
                            <a:schemeClr val="tx1"/>
                          </a:solidFill>
                          <a:latin typeface="Times New Roman" pitchFamily="18" charset="0"/>
                          <a:cs typeface="Times New Roman" pitchFamily="18" charset="0"/>
                        </a:rPr>
                        <a:t>Ә. Гипофиздің</a:t>
                      </a:r>
                      <a:r>
                        <a:rPr lang="kk-KZ" b="0" baseline="0" dirty="0" smtClean="0">
                          <a:solidFill>
                            <a:schemeClr val="tx1"/>
                          </a:solidFill>
                          <a:latin typeface="Times New Roman" pitchFamily="18" charset="0"/>
                          <a:cs typeface="Times New Roman" pitchFamily="18" charset="0"/>
                        </a:rPr>
                        <a:t> ортаңғы бөлігі                                                              </a:t>
                      </a:r>
                      <a:r>
                        <a:rPr lang="kk-KZ" dirty="0" smtClean="0">
                          <a:solidFill>
                            <a:schemeClr val="tx1"/>
                          </a:solidFill>
                          <a:latin typeface="Times New Roman" pitchFamily="18" charset="0"/>
                          <a:cs typeface="Times New Roman" pitchFamily="18" charset="0"/>
                        </a:rPr>
                        <a:t>Вазопрессин,</a:t>
                      </a:r>
                      <a:r>
                        <a:rPr lang="kk-KZ" baseline="0" dirty="0" smtClean="0">
                          <a:solidFill>
                            <a:schemeClr val="tx1"/>
                          </a:solidFill>
                          <a:latin typeface="Times New Roman" pitchFamily="18" charset="0"/>
                          <a:cs typeface="Times New Roman" pitchFamily="18" charset="0"/>
                        </a:rPr>
                        <a:t> </a:t>
                      </a:r>
                      <a:r>
                        <a:rPr lang="kk-KZ" dirty="0" smtClean="0">
                          <a:solidFill>
                            <a:schemeClr val="tx1"/>
                          </a:solidFill>
                          <a:latin typeface="Times New Roman" pitchFamily="18" charset="0"/>
                          <a:cs typeface="Times New Roman" pitchFamily="18" charset="0"/>
                        </a:rPr>
                        <a:t>окситоцин</a:t>
                      </a:r>
                      <a:endParaRPr lang="ru-RU"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solidFill>
                            <a:schemeClr val="tx1"/>
                          </a:solidFill>
                          <a:latin typeface="Times New Roman" pitchFamily="18" charset="0"/>
                          <a:cs typeface="Times New Roman" pitchFamily="18" charset="0"/>
                        </a:rPr>
                        <a:t>________________</a:t>
                      </a:r>
                      <a:r>
                        <a:rPr lang="kk-KZ" b="0" baseline="0" dirty="0" smtClean="0">
                          <a:solidFill>
                            <a:schemeClr val="tx1"/>
                          </a:solidFill>
                          <a:latin typeface="Times New Roman" pitchFamily="18" charset="0"/>
                          <a:cs typeface="Times New Roman" pitchFamily="18" charset="0"/>
                        </a:rPr>
                        <a:t> гормонын бөледі.</a:t>
                      </a:r>
                    </a:p>
                    <a:p>
                      <a:pPr marL="0" marR="0" indent="0" algn="l" defTabSz="914400" rtl="0" eaLnBrk="1" fontAlgn="auto" latinLnBrk="0" hangingPunct="1">
                        <a:lnSpc>
                          <a:spcPct val="100000"/>
                        </a:lnSpc>
                        <a:spcBef>
                          <a:spcPts val="0"/>
                        </a:spcBef>
                        <a:spcAft>
                          <a:spcPts val="0"/>
                        </a:spcAft>
                        <a:buClrTx/>
                        <a:buSzTx/>
                        <a:buFontTx/>
                        <a:buNone/>
                        <a:tabLst/>
                        <a:defRPr/>
                      </a:pPr>
                      <a:endParaRPr lang="ru-RU" b="0"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dirty="0" smtClean="0">
                          <a:solidFill>
                            <a:schemeClr val="tx1"/>
                          </a:solidFill>
                          <a:latin typeface="Times New Roman" pitchFamily="18" charset="0"/>
                          <a:cs typeface="Times New Roman" pitchFamily="18" charset="0"/>
                        </a:rPr>
                        <a:t>Б. Егер адамның бала кезінде</a:t>
                      </a:r>
                      <a:r>
                        <a:rPr lang="kk-KZ" b="0" baseline="0" dirty="0" smtClean="0">
                          <a:solidFill>
                            <a:schemeClr val="tx1"/>
                          </a:solidFill>
                          <a:latin typeface="Times New Roman" pitchFamily="18" charset="0"/>
                          <a:cs typeface="Times New Roman" pitchFamily="18" charset="0"/>
                        </a:rPr>
                        <a:t> қалқанша                                             </a:t>
                      </a:r>
                      <a:r>
                        <a:rPr lang="kk-KZ" dirty="0" smtClean="0">
                          <a:solidFill>
                            <a:schemeClr val="tx1"/>
                          </a:solidFill>
                          <a:latin typeface="Times New Roman" pitchFamily="18" charset="0"/>
                          <a:cs typeface="Times New Roman" pitchFamily="18" charset="0"/>
                        </a:rPr>
                        <a:t>Акромегеалия</a:t>
                      </a:r>
                      <a:endParaRPr lang="ru-RU"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smtClean="0">
                          <a:solidFill>
                            <a:schemeClr val="tx1"/>
                          </a:solidFill>
                          <a:latin typeface="Times New Roman" pitchFamily="18" charset="0"/>
                          <a:cs typeface="Times New Roman" pitchFamily="18" charset="0"/>
                        </a:rPr>
                        <a:t>безінің қызметі нашар болса, онда оның </a:t>
                      </a: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smtClean="0">
                          <a:solidFill>
                            <a:schemeClr val="tx1"/>
                          </a:solidFill>
                          <a:latin typeface="Times New Roman" pitchFamily="18" charset="0"/>
                          <a:cs typeface="Times New Roman" pitchFamily="18" charset="0"/>
                        </a:rPr>
                        <a:t>бойы өспейді, денесі дұрыс қалыптаспайды,</a:t>
                      </a: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smtClean="0">
                          <a:solidFill>
                            <a:schemeClr val="tx1"/>
                          </a:solidFill>
                          <a:latin typeface="Times New Roman" pitchFamily="18" charset="0"/>
                          <a:cs typeface="Times New Roman" pitchFamily="18" charset="0"/>
                        </a:rPr>
                        <a:t> ақыл </a:t>
                      </a:r>
                      <a:r>
                        <a:rPr lang="en-US" b="0" baseline="0" dirty="0" smtClean="0">
                          <a:solidFill>
                            <a:schemeClr val="tx1"/>
                          </a:solidFill>
                          <a:latin typeface="Times New Roman" pitchFamily="18" charset="0"/>
                          <a:cs typeface="Times New Roman" pitchFamily="18" charset="0"/>
                        </a:rPr>
                        <a:t>–</a:t>
                      </a:r>
                      <a:r>
                        <a:rPr lang="kk-KZ" b="0" baseline="0" dirty="0" smtClean="0">
                          <a:solidFill>
                            <a:schemeClr val="tx1"/>
                          </a:solidFill>
                          <a:latin typeface="Times New Roman" pitchFamily="18" charset="0"/>
                          <a:cs typeface="Times New Roman" pitchFamily="18" charset="0"/>
                        </a:rPr>
                        <a:t> ойы дұрыс дамымайды. Мұндай </a:t>
                      </a: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smtClean="0">
                          <a:solidFill>
                            <a:schemeClr val="tx1"/>
                          </a:solidFill>
                          <a:latin typeface="Times New Roman" pitchFamily="18" charset="0"/>
                          <a:cs typeface="Times New Roman" pitchFamily="18" charset="0"/>
                        </a:rPr>
                        <a:t>кемістікті </a:t>
                      </a:r>
                      <a:r>
                        <a:rPr lang="en-US" b="0" baseline="0" dirty="0" smtClean="0">
                          <a:solidFill>
                            <a:schemeClr val="tx1"/>
                          </a:solidFill>
                          <a:latin typeface="Times New Roman" pitchFamily="18" charset="0"/>
                          <a:cs typeface="Times New Roman" pitchFamily="18" charset="0"/>
                        </a:rPr>
                        <a:t>______________</a:t>
                      </a:r>
                      <a:r>
                        <a:rPr lang="kk-KZ" b="0" baseline="0" dirty="0" smtClean="0">
                          <a:solidFill>
                            <a:schemeClr val="tx1"/>
                          </a:solidFill>
                          <a:latin typeface="Times New Roman" pitchFamily="18" charset="0"/>
                          <a:cs typeface="Times New Roman" pitchFamily="18" charset="0"/>
                        </a:rPr>
                        <a:t>  дейді.</a:t>
                      </a:r>
                    </a:p>
                    <a:p>
                      <a:pPr marL="0" marR="0" indent="0" algn="l" defTabSz="914400" rtl="0" eaLnBrk="1" fontAlgn="auto" latinLnBrk="0" hangingPunct="1">
                        <a:lnSpc>
                          <a:spcPct val="100000"/>
                        </a:lnSpc>
                        <a:spcBef>
                          <a:spcPts val="0"/>
                        </a:spcBef>
                        <a:spcAft>
                          <a:spcPts val="0"/>
                        </a:spcAft>
                        <a:buClrTx/>
                        <a:buSzTx/>
                        <a:buFontTx/>
                        <a:buNone/>
                        <a:tabLst/>
                        <a:defRPr/>
                      </a:pPr>
                      <a:endParaRPr lang="kk-KZ" b="0"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dirty="0" smtClean="0">
                          <a:solidFill>
                            <a:schemeClr val="tx1"/>
                          </a:solidFill>
                          <a:latin typeface="Times New Roman" pitchFamily="18" charset="0"/>
                          <a:cs typeface="Times New Roman" pitchFamily="18" charset="0"/>
                        </a:rPr>
                        <a:t>В. Гипофиздің артқы бөлігі                                                                  </a:t>
                      </a:r>
                      <a:r>
                        <a:rPr lang="kk-KZ" dirty="0" smtClean="0">
                          <a:solidFill>
                            <a:schemeClr val="tx1"/>
                          </a:solidFill>
                          <a:latin typeface="Times New Roman" pitchFamily="18" charset="0"/>
                          <a:cs typeface="Times New Roman" pitchFamily="18" charset="0"/>
                        </a:rPr>
                        <a:t>Меланин</a:t>
                      </a:r>
                      <a:endParaRPr lang="ru-RU"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chemeClr val="tx1"/>
                          </a:solidFill>
                          <a:latin typeface="Times New Roman" pitchFamily="18" charset="0"/>
                          <a:cs typeface="Times New Roman" pitchFamily="18" charset="0"/>
                        </a:rPr>
                        <a:t>_________________</a:t>
                      </a:r>
                      <a:r>
                        <a:rPr lang="kk-KZ" b="0" dirty="0" smtClean="0">
                          <a:solidFill>
                            <a:schemeClr val="tx1"/>
                          </a:solidFill>
                          <a:latin typeface="Times New Roman" pitchFamily="18" charset="0"/>
                          <a:cs typeface="Times New Roman" pitchFamily="18" charset="0"/>
                        </a:rPr>
                        <a:t> гормондарын бөледі.</a:t>
                      </a:r>
                    </a:p>
                    <a:p>
                      <a:endParaRPr lang="kk-KZ" b="0" dirty="0" smtClean="0">
                        <a:solidFill>
                          <a:schemeClr val="tx1"/>
                        </a:solidFill>
                        <a:latin typeface="Times New Roman" pitchFamily="18" charset="0"/>
                        <a:cs typeface="Times New Roman" pitchFamily="18" charset="0"/>
                      </a:endParaRPr>
                    </a:p>
                    <a:p>
                      <a:r>
                        <a:rPr lang="kk-KZ" b="0" dirty="0" smtClean="0">
                          <a:solidFill>
                            <a:schemeClr val="tx1"/>
                          </a:solidFill>
                          <a:latin typeface="Times New Roman" pitchFamily="18" charset="0"/>
                          <a:cs typeface="Times New Roman" pitchFamily="18" charset="0"/>
                        </a:rPr>
                        <a:t>Г. Ересек</a:t>
                      </a:r>
                      <a:r>
                        <a:rPr lang="kk-KZ" b="0" baseline="0" dirty="0" smtClean="0">
                          <a:solidFill>
                            <a:schemeClr val="tx1"/>
                          </a:solidFill>
                          <a:latin typeface="Times New Roman" pitchFamily="18" charset="0"/>
                          <a:cs typeface="Times New Roman" pitchFamily="18" charset="0"/>
                        </a:rPr>
                        <a:t> адамдарда қалқанша безінің  жұмысы                                   </a:t>
                      </a:r>
                      <a:r>
                        <a:rPr lang="kk-KZ" dirty="0" smtClean="0">
                          <a:solidFill>
                            <a:schemeClr val="tx1"/>
                          </a:solidFill>
                          <a:latin typeface="Times New Roman" pitchFamily="18" charset="0"/>
                          <a:cs typeface="Times New Roman" pitchFamily="18" charset="0"/>
                        </a:rPr>
                        <a:t>Бақшаң көз</a:t>
                      </a:r>
                      <a:endParaRPr lang="ru-RU"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smtClean="0">
                          <a:solidFill>
                            <a:schemeClr val="tx1"/>
                          </a:solidFill>
                          <a:latin typeface="Times New Roman" pitchFamily="18" charset="0"/>
                          <a:cs typeface="Times New Roman" pitchFamily="18" charset="0"/>
                        </a:rPr>
                        <a:t>жеткіліксіз болғанда, </a:t>
                      </a:r>
                      <a:r>
                        <a:rPr lang="en-US" b="0" baseline="0" dirty="0" smtClean="0">
                          <a:solidFill>
                            <a:schemeClr val="tx1"/>
                          </a:solidFill>
                          <a:latin typeface="Times New Roman" pitchFamily="18" charset="0"/>
                          <a:cs typeface="Times New Roman" pitchFamily="18" charset="0"/>
                        </a:rPr>
                        <a:t>_____________________</a:t>
                      </a:r>
                      <a:r>
                        <a:rPr lang="kk-KZ" b="0" baseline="0" dirty="0" smtClean="0">
                          <a:solidFill>
                            <a:schemeClr val="tx1"/>
                          </a:solidFill>
                          <a:latin typeface="Times New Roman" pitchFamily="18" charset="0"/>
                          <a:cs typeface="Times New Roman" pitchFamily="18" charset="0"/>
                        </a:rPr>
                        <a:t>                                </a:t>
                      </a:r>
                      <a:r>
                        <a:rPr lang="kk-KZ" dirty="0" smtClean="0">
                          <a:solidFill>
                            <a:schemeClr val="tx1"/>
                          </a:solidFill>
                          <a:latin typeface="Times New Roman" pitchFamily="18" charset="0"/>
                          <a:cs typeface="Times New Roman" pitchFamily="18" charset="0"/>
                        </a:rPr>
                        <a:t>(Безедов ауруы)</a:t>
                      </a:r>
                      <a:endParaRPr lang="kk-KZ" b="0" baseline="0"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smtClean="0">
                          <a:solidFill>
                            <a:schemeClr val="tx1"/>
                          </a:solidFill>
                          <a:latin typeface="Times New Roman" pitchFamily="18" charset="0"/>
                          <a:cs typeface="Times New Roman" pitchFamily="18" charset="0"/>
                        </a:rPr>
                        <a:t>ауруы пайда болады.</a:t>
                      </a:r>
                      <a:endParaRPr lang="ru-RU" b="0" dirty="0" smtClean="0">
                        <a:solidFill>
                          <a:schemeClr val="tx1"/>
                        </a:solidFill>
                        <a:latin typeface="Times New Roman" pitchFamily="18" charset="0"/>
                        <a:cs typeface="Times New Roman" pitchFamily="18" charset="0"/>
                      </a:endParaRPr>
                    </a:p>
                    <a:p>
                      <a:r>
                        <a:rPr lang="kk-KZ" b="0" dirty="0" smtClean="0">
                          <a:solidFill>
                            <a:schemeClr val="tx1"/>
                          </a:solidFill>
                          <a:latin typeface="Times New Roman" pitchFamily="18" charset="0"/>
                          <a:cs typeface="Times New Roman" pitchFamily="18" charset="0"/>
                        </a:rPr>
                        <a:t>Ғ. Қалқанша безінің қызметі мөлшерден</a:t>
                      </a:r>
                      <a:r>
                        <a:rPr lang="kk-KZ" b="0" baseline="0" dirty="0" smtClean="0">
                          <a:solidFill>
                            <a:schemeClr val="tx1"/>
                          </a:solidFill>
                          <a:latin typeface="Times New Roman" pitchFamily="18" charset="0"/>
                          <a:cs typeface="Times New Roman" pitchFamily="18" charset="0"/>
                        </a:rPr>
                        <a:t> жоғары                                 </a:t>
                      </a:r>
                      <a:r>
                        <a:rPr lang="kk-KZ" dirty="0" smtClean="0">
                          <a:solidFill>
                            <a:schemeClr val="tx1"/>
                          </a:solidFill>
                          <a:latin typeface="Times New Roman" pitchFamily="18" charset="0"/>
                          <a:cs typeface="Times New Roman" pitchFamily="18" charset="0"/>
                        </a:rPr>
                        <a:t>Микседема</a:t>
                      </a:r>
                      <a:endParaRPr lang="kk-KZ" b="0" baseline="0"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smtClean="0">
                          <a:solidFill>
                            <a:schemeClr val="tx1"/>
                          </a:solidFill>
                          <a:latin typeface="Times New Roman" pitchFamily="18" charset="0"/>
                          <a:cs typeface="Times New Roman" pitchFamily="18" charset="0"/>
                        </a:rPr>
                        <a:t>болса, </a:t>
                      </a:r>
                      <a:r>
                        <a:rPr lang="en-US" b="0" baseline="0" dirty="0" smtClean="0">
                          <a:solidFill>
                            <a:schemeClr val="tx1"/>
                          </a:solidFill>
                          <a:latin typeface="Times New Roman" pitchFamily="18" charset="0"/>
                          <a:cs typeface="Times New Roman" pitchFamily="18" charset="0"/>
                        </a:rPr>
                        <a:t>________________</a:t>
                      </a:r>
                      <a:r>
                        <a:rPr lang="kk-KZ" b="0" baseline="0" dirty="0" smtClean="0">
                          <a:solidFill>
                            <a:schemeClr val="tx1"/>
                          </a:solidFill>
                          <a:latin typeface="Times New Roman" pitchFamily="18" charset="0"/>
                          <a:cs typeface="Times New Roman" pitchFamily="18" charset="0"/>
                        </a:rPr>
                        <a:t>  ауруы пайда болады.                              (</a:t>
                      </a:r>
                      <a:r>
                        <a:rPr lang="kk-KZ" b="1" baseline="0" dirty="0" smtClean="0">
                          <a:solidFill>
                            <a:schemeClr val="tx1"/>
                          </a:solidFill>
                          <a:latin typeface="Times New Roman" pitchFamily="18" charset="0"/>
                          <a:cs typeface="Times New Roman" pitchFamily="18" charset="0"/>
                        </a:rPr>
                        <a:t>шырышты</a:t>
                      </a:r>
                      <a:r>
                        <a:rPr lang="kk-KZ" b="0" baseline="0" dirty="0" smtClean="0">
                          <a:solidFill>
                            <a:schemeClr val="tx1"/>
                          </a:solidFill>
                          <a:latin typeface="Times New Roman" pitchFamily="18" charset="0"/>
                          <a:cs typeface="Times New Roman" pitchFamily="18" charset="0"/>
                        </a:rPr>
                        <a:t> </a:t>
                      </a:r>
                      <a:r>
                        <a:rPr lang="kk-KZ" b="1" baseline="0" dirty="0" smtClean="0">
                          <a:solidFill>
                            <a:schemeClr val="tx1"/>
                          </a:solidFill>
                          <a:latin typeface="Times New Roman" pitchFamily="18" charset="0"/>
                          <a:cs typeface="Times New Roman" pitchFamily="18" charset="0"/>
                        </a:rPr>
                        <a:t>ісік</a:t>
                      </a:r>
                      <a:r>
                        <a:rPr lang="kk-KZ" b="0" baseline="0" dirty="0" smtClean="0">
                          <a:solidFill>
                            <a:schemeClr val="tx1"/>
                          </a:solidFill>
                          <a:latin typeface="Times New Roman" pitchFamily="18" charset="0"/>
                          <a:cs typeface="Times New Roman" pitchFamily="18" charset="0"/>
                        </a:rPr>
                        <a:t>)</a:t>
                      </a:r>
                      <a:endParaRPr lang="ru-RU" b="0"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b="0"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b="0"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b="0" dirty="0" smtClean="0">
                        <a:solidFill>
                          <a:schemeClr val="tx1"/>
                        </a:solidFill>
                        <a:latin typeface="Times New Roman" pitchFamily="18" charset="0"/>
                        <a:cs typeface="Times New Roman" pitchFamily="18" charset="0"/>
                      </a:endParaRPr>
                    </a:p>
                    <a:p>
                      <a:endParaRPr lang="ru-RU"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r>
            </a:tbl>
          </a:graphicData>
        </a:graphic>
      </p:graphicFrame>
      <p:cxnSp>
        <p:nvCxnSpPr>
          <p:cNvPr id="5" name="Прямая со стрелкой 4"/>
          <p:cNvCxnSpPr/>
          <p:nvPr/>
        </p:nvCxnSpPr>
        <p:spPr>
          <a:xfrm>
            <a:off x="4643438" y="500042"/>
            <a:ext cx="1857388" cy="164307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6" name="Прямая со стрелкой 5"/>
          <p:cNvCxnSpPr/>
          <p:nvPr/>
        </p:nvCxnSpPr>
        <p:spPr>
          <a:xfrm>
            <a:off x="3786182" y="1500174"/>
            <a:ext cx="2714644" cy="221457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7" name="Прямая со стрелкой 6"/>
          <p:cNvCxnSpPr/>
          <p:nvPr/>
        </p:nvCxnSpPr>
        <p:spPr>
          <a:xfrm flipV="1">
            <a:off x="4214810" y="285728"/>
            <a:ext cx="2286016" cy="221457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8" name="Прямая со стрелкой 7"/>
          <p:cNvCxnSpPr/>
          <p:nvPr/>
        </p:nvCxnSpPr>
        <p:spPr>
          <a:xfrm flipV="1">
            <a:off x="3786182" y="1285860"/>
            <a:ext cx="2714644" cy="264320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9" name="Прямая со стрелкой 8"/>
          <p:cNvCxnSpPr/>
          <p:nvPr/>
        </p:nvCxnSpPr>
        <p:spPr>
          <a:xfrm>
            <a:off x="4857752" y="4857760"/>
            <a:ext cx="1500198" cy="64294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0" name="Прямая со стрелкой 9"/>
          <p:cNvCxnSpPr/>
          <p:nvPr/>
        </p:nvCxnSpPr>
        <p:spPr>
          <a:xfrm flipV="1">
            <a:off x="4929190" y="4572008"/>
            <a:ext cx="1714512" cy="107157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smtClean="0"/>
              <a:t>  </a:t>
            </a:r>
            <a:endParaRPr lang="ru-RU" dirty="0"/>
          </a:p>
        </p:txBody>
      </p:sp>
      <p:sp>
        <p:nvSpPr>
          <p:cNvPr id="3" name="Объект 2"/>
          <p:cNvSpPr>
            <a:spLocks noGrp="1"/>
          </p:cNvSpPr>
          <p:nvPr>
            <p:ph idx="1"/>
          </p:nvPr>
        </p:nvSpPr>
        <p:spPr/>
        <p:txBody>
          <a:bodyPr/>
          <a:lstStyle/>
          <a:p>
            <a:pPr marL="0" indent="0">
              <a:buNone/>
            </a:pPr>
            <a:r>
              <a:rPr lang="kk-KZ" dirty="0" smtClean="0"/>
              <a:t>   </a:t>
            </a:r>
            <a:endParaRPr lang="ru-RU"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47" y="82129"/>
            <a:ext cx="8951749" cy="67215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8530845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6740312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smtClean="0"/>
              <a:t>  </a:t>
            </a:r>
            <a:endParaRPr lang="ru-RU" dirty="0"/>
          </a:p>
        </p:txBody>
      </p:sp>
      <p:sp>
        <p:nvSpPr>
          <p:cNvPr id="3" name="Объект 2"/>
          <p:cNvSpPr>
            <a:spLocks noGrp="1"/>
          </p:cNvSpPr>
          <p:nvPr>
            <p:ph idx="1"/>
          </p:nvPr>
        </p:nvSpPr>
        <p:spPr/>
        <p:txBody>
          <a:bodyPr/>
          <a:lstStyle/>
          <a:p>
            <a:r>
              <a:rPr lang="kk-KZ" dirty="0" smtClean="0"/>
              <a:t>  </a:t>
            </a:r>
            <a:endParaRPr lang="ru-RU"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82115" cy="61653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95927123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Другая 1">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273</TotalTime>
  <Words>2592</Words>
  <Application>Microsoft Office PowerPoint</Application>
  <PresentationFormat>Экран (4:3)</PresentationFormat>
  <Paragraphs>413</Paragraphs>
  <Slides>62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62</vt:i4>
      </vt:variant>
    </vt:vector>
  </HeadingPairs>
  <TitlesOfParts>
    <vt:vector size="63" baseType="lpstr">
      <vt:lpstr>Тема Office</vt:lpstr>
      <vt:lpstr>                                                                      </vt:lpstr>
      <vt:lpstr>Жоспар:</vt:lpstr>
      <vt:lpstr>Кіріспе</vt:lpstr>
      <vt:lpstr>Негізгі бөлім</vt:lpstr>
      <vt:lpstr>Эндокринді жүйе</vt:lpstr>
      <vt:lpstr>  </vt:lpstr>
      <vt:lpstr>  </vt:lpstr>
      <vt:lpstr>Презентация PowerPoint</vt:lpstr>
      <vt:lpstr>  </vt:lpstr>
      <vt:lpstr>Презентация PowerPoint</vt:lpstr>
      <vt:lpstr>Ішкі секреция жүйесін 4 топқа бөлеміз:</vt:lpstr>
      <vt:lpstr>Презентация PowerPoint</vt:lpstr>
      <vt:lpstr>Презентация PowerPoint</vt:lpstr>
      <vt:lpstr>Презентация PowerPoint</vt:lpstr>
      <vt:lpstr>Презентация PowerPoint</vt:lpstr>
      <vt:lpstr>Презентация PowerPoint</vt:lpstr>
      <vt:lpstr>Гипоталамус</vt:lpstr>
      <vt:lpstr>Презентация PowerPoint</vt:lpstr>
      <vt:lpstr>Гипофиз</vt:lpstr>
      <vt:lpstr>Презентация PowerPoint</vt:lpstr>
      <vt:lpstr>Презентация PowerPoint</vt:lpstr>
      <vt:lpstr>Презентация PowerPoint</vt:lpstr>
      <vt:lpstr>Презентация PowerPoint</vt:lpstr>
      <vt:lpstr>Презентация PowerPoint</vt:lpstr>
      <vt:lpstr> Қалқанша безі</vt:lpstr>
      <vt:lpstr>Презентация PowerPoint</vt:lpstr>
      <vt:lpstr>Презентация PowerPoint</vt:lpstr>
      <vt:lpstr>Презентация PowerPoint</vt:lpstr>
      <vt:lpstr> Қалқанша маңы безі:</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Бүйрек үсті безі:</vt:lpstr>
      <vt:lpstr>Презентация PowerPoint</vt:lpstr>
      <vt:lpstr>Презентация PowerPoint</vt:lpstr>
      <vt:lpstr>Презентация PowerPoint</vt:lpstr>
      <vt:lpstr>Презентация PowerPoint</vt:lpstr>
      <vt:lpstr>Ұйқы безі</vt:lpstr>
      <vt:lpstr>Презентация PowerPoint</vt:lpstr>
      <vt:lpstr>Презентация PowerPoint</vt:lpstr>
      <vt:lpstr>Презентация PowerPoint</vt:lpstr>
      <vt:lpstr>Презентация PowerPoint</vt:lpstr>
      <vt:lpstr>Презентация PowerPoint</vt:lpstr>
      <vt:lpstr>Диффузды эндокринді жүйенің құрамы</vt:lpstr>
      <vt:lpstr> Қорытынды:</vt:lpstr>
      <vt:lpstr>Қорытынды</vt:lpstr>
      <vt:lpstr>Қолданылған әдебиеттер:</vt:lpstr>
      <vt:lpstr>Пайдаланылған әдебиеттер: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Қарағанды Мемлекеттік Медицина Университеті Гистология кафедрасы                                                                    Орындаған: Төреш А.Е                                                                     3-029 топ ЖМФ                                              Тексерген: Койшыманова Ұ.С</dc:title>
  <dc:creator>А.Ерлановна</dc:creator>
  <cp:lastModifiedBy>админ</cp:lastModifiedBy>
  <cp:revision>27</cp:revision>
  <dcterms:created xsi:type="dcterms:W3CDTF">2015-12-25T17:09:38Z</dcterms:created>
  <dcterms:modified xsi:type="dcterms:W3CDTF">2021-08-20T10:51:43Z</dcterms:modified>
</cp:coreProperties>
</file>